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0" r:id="rId4"/>
    <p:sldId id="278" r:id="rId5"/>
    <p:sldId id="285" r:id="rId6"/>
    <p:sldId id="294" r:id="rId7"/>
    <p:sldId id="280" r:id="rId8"/>
    <p:sldId id="289" r:id="rId9"/>
    <p:sldId id="290" r:id="rId10"/>
    <p:sldId id="292" r:id="rId11"/>
    <p:sldId id="275" r:id="rId12"/>
    <p:sldId id="276" r:id="rId13"/>
    <p:sldId id="296" r:id="rId14"/>
    <p:sldId id="295" r:id="rId15"/>
    <p:sldId id="277" r:id="rId16"/>
    <p:sldId id="297" r:id="rId17"/>
    <p:sldId id="298" r:id="rId18"/>
    <p:sldId id="299" r:id="rId19"/>
    <p:sldId id="300" r:id="rId20"/>
    <p:sldId id="301" r:id="rId21"/>
    <p:sldId id="259" r:id="rId22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CCFF"/>
    <a:srgbClr val="0066CC"/>
    <a:srgbClr val="0099FF"/>
    <a:srgbClr val="66CCFF"/>
    <a:srgbClr val="3399FF"/>
    <a:srgbClr val="7CB5FA"/>
    <a:srgbClr val="00A3C4"/>
    <a:srgbClr val="00B0EE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8141" autoAdjust="0"/>
  </p:normalViewPr>
  <p:slideViewPr>
    <p:cSldViewPr>
      <p:cViewPr varScale="1">
        <p:scale>
          <a:sx n="87" d="100"/>
          <a:sy n="87" d="100"/>
        </p:scale>
        <p:origin x="-96" y="-3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>
          <a:xfrm rot="21316394">
            <a:off x="1434475" y="695670"/>
            <a:ext cx="6808969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 rot="379265">
            <a:off x="5325854" y="893760"/>
            <a:ext cx="3005450" cy="317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 rot="20740432">
            <a:off x="2110877" y="1076609"/>
            <a:ext cx="3287906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 rot="155801">
            <a:off x="1834721" y="709151"/>
            <a:ext cx="6166825" cy="398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19247514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00B0E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2152650" y="-1390651"/>
            <a:ext cx="5448300" cy="8382000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 rot="21228853">
            <a:off x="1374803" y="4204932"/>
            <a:ext cx="381000" cy="135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 rot="1180863">
            <a:off x="1078617" y="4163649"/>
            <a:ext cx="457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181412" y="3314700"/>
            <a:ext cx="2333188" cy="2209800"/>
            <a:chOff x="-609600" y="3238500"/>
            <a:chExt cx="2333188" cy="2209800"/>
          </a:xfrm>
        </p:grpSpPr>
        <p:sp>
          <p:nvSpPr>
            <p:cNvPr id="28" name="Овал 27"/>
            <p:cNvSpPr/>
            <p:nvPr userDrawn="1"/>
          </p:nvSpPr>
          <p:spPr>
            <a:xfrm>
              <a:off x="381000" y="3695700"/>
              <a:ext cx="6096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609600" y="3238500"/>
              <a:ext cx="2333188" cy="2209800"/>
            </a:xfrm>
            <a:prstGeom prst="rect">
              <a:avLst/>
            </a:prstGeom>
          </p:spPr>
        </p:pic>
      </p:grpSp>
      <p:pic>
        <p:nvPicPr>
          <p:cNvPr id="18" name="Рисунок 17" descr="0_e4cda_dc6f2be8_orig.pn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57107">
            <a:off x="6975732" y="189717"/>
            <a:ext cx="1254918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253604" y="3200401"/>
            <a:ext cx="1194196" cy="2247899"/>
            <a:chOff x="-1194196" y="3162300"/>
            <a:chExt cx="1194196" cy="2247899"/>
          </a:xfrm>
        </p:grpSpPr>
        <p:sp>
          <p:nvSpPr>
            <p:cNvPr id="9" name="Овал 8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7007351" y="419100"/>
            <a:ext cx="1755649" cy="1524000"/>
            <a:chOff x="7007351" y="419100"/>
            <a:chExt cx="1755649" cy="1371600"/>
          </a:xfrm>
        </p:grpSpPr>
        <p:sp>
          <p:nvSpPr>
            <p:cNvPr id="19" name="Овал 18"/>
            <p:cNvSpPr/>
            <p:nvPr userDrawn="1"/>
          </p:nvSpPr>
          <p:spPr>
            <a:xfrm>
              <a:off x="7543800" y="723900"/>
              <a:ext cx="6096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281220162309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7351" y="419100"/>
              <a:ext cx="1755649" cy="1371600"/>
            </a:xfrm>
            <a:prstGeom prst="rect">
              <a:avLst/>
            </a:prstGeom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6361_html_14689faa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200" y="38100"/>
            <a:ext cx="8964000" cy="560070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181412" y="3695700"/>
            <a:ext cx="1952188" cy="1752600"/>
            <a:chOff x="-609600" y="3238500"/>
            <a:chExt cx="2333188" cy="2209800"/>
          </a:xfrm>
        </p:grpSpPr>
        <p:sp>
          <p:nvSpPr>
            <p:cNvPr id="12" name="Овал 11"/>
            <p:cNvSpPr/>
            <p:nvPr userDrawn="1"/>
          </p:nvSpPr>
          <p:spPr>
            <a:xfrm>
              <a:off x="381000" y="3695700"/>
              <a:ext cx="6096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609600" y="3238500"/>
              <a:ext cx="2333188" cy="2209800"/>
            </a:xfrm>
            <a:prstGeom prst="rect">
              <a:avLst/>
            </a:prstGeom>
          </p:spPr>
        </p:pic>
      </p:grpSp>
      <p:sp>
        <p:nvSpPr>
          <p:cNvPr id="8" name="Рамка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b79f1c6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0066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2" name="Группа 21"/>
          <p:cNvGrpSpPr/>
          <p:nvPr userDrawn="1"/>
        </p:nvGrpSpPr>
        <p:grpSpPr>
          <a:xfrm>
            <a:off x="304800" y="3086100"/>
            <a:ext cx="1219200" cy="2286000"/>
            <a:chOff x="-1194196" y="3162300"/>
            <a:chExt cx="1194196" cy="2247899"/>
          </a:xfrm>
        </p:grpSpPr>
        <p:sp>
          <p:nvSpPr>
            <p:cNvPr id="23" name="Овал 22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0_e4cda_dc6f2be8_orig.pn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10" name="Рамка 9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 flipH="1">
            <a:off x="7620000" y="495300"/>
            <a:ext cx="965596" cy="1981200"/>
            <a:chOff x="-1194196" y="3162300"/>
            <a:chExt cx="1194196" cy="2247899"/>
          </a:xfrm>
        </p:grpSpPr>
        <p:sp>
          <p:nvSpPr>
            <p:cNvPr id="19" name="Овал 18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6" name="Рамка 5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2569" y="5485814"/>
            <a:ext cx="885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>
                <a:solidFill>
                  <a:srgbClr val="006699"/>
                </a:solidFill>
              </a:rPr>
              <a:t>Рогатнева</a:t>
            </a:r>
            <a:r>
              <a:rPr lang="ru-RU" sz="900" baseline="0" dirty="0" smtClean="0">
                <a:solidFill>
                  <a:srgbClr val="006699"/>
                </a:solidFill>
              </a:rPr>
              <a:t> Т.И.</a:t>
            </a:r>
            <a:endParaRPr lang="ru-RU" sz="900" dirty="0">
              <a:solidFill>
                <a:srgbClr val="006699"/>
              </a:solidFill>
            </a:endParaRPr>
          </a:p>
        </p:txBody>
      </p:sp>
      <p:sp>
        <p:nvSpPr>
          <p:cNvPr id="6" name="Овал 5"/>
          <p:cNvSpPr/>
          <p:nvPr userDrawn="1"/>
        </p:nvSpPr>
        <p:spPr>
          <a:xfrm rot="20930301">
            <a:off x="1052820" y="3538086"/>
            <a:ext cx="456978" cy="1913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ng.pngtree.com/element_origin_min_pic/17/07/31/998bb630f23ccf4c72f245c81ee8bc8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2700"/>
            <a:ext cx="2133600" cy="29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228600" y="190500"/>
            <a:ext cx="8712000" cy="5328000"/>
            <a:chOff x="228600" y="190500"/>
            <a:chExt cx="8712000" cy="5328000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331094" y="287373"/>
              <a:ext cx="8507012" cy="5037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мка 9"/>
            <p:cNvSpPr/>
            <p:nvPr userDrawn="1"/>
          </p:nvSpPr>
          <p:spPr>
            <a:xfrm>
              <a:off x="228600" y="190500"/>
              <a:ext cx="8712000" cy="5328000"/>
            </a:xfrm>
            <a:prstGeom prst="frame">
              <a:avLst>
                <a:gd name="adj1" fmla="val 3590"/>
              </a:avLst>
            </a:prstGeom>
            <a:solidFill>
              <a:srgbClr val="66CCFF"/>
            </a:solidFill>
            <a:ln>
              <a:solidFill>
                <a:srgbClr val="0099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6.jpeg"/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5.jpeg"/><Relationship Id="rId2" Type="http://schemas.openxmlformats.org/officeDocument/2006/relationships/audio" Target="../media/audio3.wav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22.jpeg"/><Relationship Id="rId10" Type="http://schemas.openxmlformats.org/officeDocument/2006/relationships/image" Target="../media/image40.jpeg"/><Relationship Id="rId19" Type="http://schemas.openxmlformats.org/officeDocument/2006/relationships/image" Target="../media/image47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fw.so/uploads/posts/2012-03/1332933982_08.jpg" TargetMode="External"/><Relationship Id="rId13" Type="http://schemas.openxmlformats.org/officeDocument/2006/relationships/hyperlink" Target="https://st2.depositphotos.com/1097818/8344/i/950/depositphotos_83447282-stock-photo-green-lonely-tree-growing-in.jpg" TargetMode="External"/><Relationship Id="rId18" Type="http://schemas.openxmlformats.org/officeDocument/2006/relationships/hyperlink" Target="https://i1.photocentra.ru/IMAGES/MAIN56/565619_MAIN.JPG" TargetMode="External"/><Relationship Id="rId26" Type="http://schemas.openxmlformats.org/officeDocument/2006/relationships/hyperlink" Target="https://2x2.su/public/wysiwyg/images/04-DMgovmzU.jpg" TargetMode="External"/><Relationship Id="rId3" Type="http://schemas.openxmlformats.org/officeDocument/2006/relationships/hyperlink" Target="https://png.pngtree.com/element_origin_min_pic/16/10/31/0a21e2f4c52d81465273dc8556550bd6.jpg" TargetMode="External"/><Relationship Id="rId21" Type="http://schemas.openxmlformats.org/officeDocument/2006/relationships/hyperlink" Target="http://laoblogger.com/images/cell-phone-cartoon-clipart-6.jpg" TargetMode="External"/><Relationship Id="rId7" Type="http://schemas.openxmlformats.org/officeDocument/2006/relationships/hyperlink" Target="https://png.pngtree.com/element_origin_min_pic/16/08/27/1257c11d1dc209d.jpg" TargetMode="External"/><Relationship Id="rId12" Type="http://schemas.openxmlformats.org/officeDocument/2006/relationships/hyperlink" Target="http://www.tepid.ru/images/thrush-nightingale-2.jpg" TargetMode="External"/><Relationship Id="rId17" Type="http://schemas.openxmlformats.org/officeDocument/2006/relationships/hyperlink" Target="http://faunazoo.ru/wp-content/uploads/2017/06/&#1050;&#1086;&#1083;&#1080;&#1073;&#1088;&#1080;-&#1092;&#1086;&#1090;&#1086;.jpg" TargetMode="External"/><Relationship Id="rId25" Type="http://schemas.openxmlformats.org/officeDocument/2006/relationships/hyperlink" Target="https://avatars.mds.yandex.net/get-pdb/1025945/e3d070ec-a535-40c6-9d73-076036045378/s1200?webp=false" TargetMode="External"/><Relationship Id="rId2" Type="http://schemas.openxmlformats.org/officeDocument/2006/relationships/image" Target="../media/image49.jpeg"/><Relationship Id="rId16" Type="http://schemas.openxmlformats.org/officeDocument/2006/relationships/hyperlink" Target="https://econet.ru/media/117/kindeditor/image/201210/20121022150536.jpg" TargetMode="External"/><Relationship Id="rId20" Type="http://schemas.openxmlformats.org/officeDocument/2006/relationships/hyperlink" Target="http://img-b.photosight.ru/004/4660436_lar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gdb.my1.ru/ibofoto/433388687.jpg" TargetMode="External"/><Relationship Id="rId11" Type="http://schemas.openxmlformats.org/officeDocument/2006/relationships/hyperlink" Target="http://world-of-animals.ru/wp-content/uploads/2015/09/Pelikan3.jpg" TargetMode="External"/><Relationship Id="rId24" Type="http://schemas.openxmlformats.org/officeDocument/2006/relationships/hyperlink" Target="http://birding.zp.ua/sites/default/files/vid/strizh_chernyj.jpg" TargetMode="External"/><Relationship Id="rId5" Type="http://schemas.openxmlformats.org/officeDocument/2006/relationships/hyperlink" Target="https://easyen.ru/load/metodika/master/videourok_sozdanie_avtorskogo_shablona_dlja_prezentacii/259-1-0-31939" TargetMode="External"/><Relationship Id="rId15" Type="http://schemas.openxmlformats.org/officeDocument/2006/relationships/hyperlink" Target="http://komotoz.ru/photo/images/photo_bobra/photo_bobra_06.jpg" TargetMode="External"/><Relationship Id="rId23" Type="http://schemas.openxmlformats.org/officeDocument/2006/relationships/hyperlink" Target="https://avatars.mds.yandex.net/get-pdb/1025599/59780a77-c182-4d84-93ff-c2049a7f1f11/s1200?webp=false" TargetMode="External"/><Relationship Id="rId28" Type="http://schemas.openxmlformats.org/officeDocument/2006/relationships/image" Target="../media/image50.jpeg"/><Relationship Id="rId10" Type="http://schemas.openxmlformats.org/officeDocument/2006/relationships/hyperlink" Target="http://animalphoto.ru/images/photos/medium/1f98dda9cd68e964054c3a857c9d99b0.jpg" TargetMode="External"/><Relationship Id="rId19" Type="http://schemas.openxmlformats.org/officeDocument/2006/relationships/hyperlink" Target="http://afrika-raj.ru/images/derevo-baobab-1.jpg" TargetMode="External"/><Relationship Id="rId4" Type="http://schemas.openxmlformats.org/officeDocument/2006/relationships/hyperlink" Target="https://ds02.infourok.ru/uploads/ex/0af7/00085bde-ea10715f/hello_html_m15bf1d52.jpg" TargetMode="External"/><Relationship Id="rId9" Type="http://schemas.openxmlformats.org/officeDocument/2006/relationships/hyperlink" Target="https://wikigrib.ru/raspoznavaniye-gribov/62238/001GGGd68258c6f1303b39262bafa1c53e6a98.jpg" TargetMode="External"/><Relationship Id="rId14" Type="http://schemas.openxmlformats.org/officeDocument/2006/relationships/hyperlink" Target="https://avatars.mds.yandex.net/get-pdb/909209/63d7dc5d-f538-41a9-b492-dddb9bfea2c4/s1200?webp=false" TargetMode="External"/><Relationship Id="rId22" Type="http://schemas.openxmlformats.org/officeDocument/2006/relationships/hyperlink" Target="http://s1.1zoom.me/big0/764/Turtles_Closeup_520627_1280x854.jpg" TargetMode="External"/><Relationship Id="rId27" Type="http://schemas.openxmlformats.org/officeDocument/2006/relationships/hyperlink" Target="https://png.pngtree.com/element_origin_min_pic/17/07/31/998bb630f23ccf4c72f245c81ee8bc8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86104">
            <a:off x="1972223" y="928332"/>
            <a:ext cx="4714844" cy="1736557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dirty="0" smtClean="0">
                <a:solidFill>
                  <a:srgbClr val="0066CC"/>
                </a:solidFill>
                <a:latin typeface="Comic Sans MS" pitchFamily="66" charset="0"/>
              </a:rPr>
              <a:t>«Хочу всё знать!»</a:t>
            </a:r>
            <a:endParaRPr lang="ru-RU" b="1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5067300"/>
            <a:ext cx="4724400" cy="4572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endParaRPr lang="ru-RU" sz="12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571748"/>
            <a:ext cx="59293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Игра-тренажёр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для учащихся 1-2 класса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(литературное чтение, окружающий мир)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71736" y="3857632"/>
            <a:ext cx="5429288" cy="164307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1">
              <a:avLst>
                <a:gd name="adj1" fmla="val 12500"/>
                <a:gd name="adj2" fmla="val 1823"/>
              </a:avLst>
            </a:prstTxWarp>
            <a:normAutofit fontScale="475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Рогатнева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Т.И.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МКОУ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Каменностепная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СОШ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им.А.М.Иванова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Таловский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район, Воронежская область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2018 год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2" descr="C:\Users\Рогатнева\Desktop\sunduchok_kop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42" y="428608"/>
            <a:ext cx="1120148" cy="2000264"/>
          </a:xfrm>
          <a:prstGeom prst="rect">
            <a:avLst/>
          </a:prstGeom>
          <a:noFill/>
        </p:spPr>
      </p:pic>
      <p:pic>
        <p:nvPicPr>
          <p:cNvPr id="1026" name="Picture 2" descr="C:\Users\Рогатнева\Desktop\ev8079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000640"/>
            <a:ext cx="642942" cy="4286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Ондатру называют «младшим братом бобра». </a:t>
            </a:r>
          </a:p>
          <a:p>
            <a:pPr algn="ctr"/>
            <a:r>
              <a:rPr lang="ru-RU" sz="2000" b="1" dirty="0" smtClean="0"/>
              <a:t>Хоть это и разные виды животных, </a:t>
            </a:r>
          </a:p>
          <a:p>
            <a:pPr algn="ctr"/>
            <a:r>
              <a:rPr lang="ru-RU" sz="2000" b="1" dirty="0" smtClean="0"/>
              <a:t>но оба – прекрасные строители. Плотин ондатра не строит, зато домик у неё точь-в-точь бобровая хатка. </a:t>
            </a:r>
          </a:p>
          <a:p>
            <a:pPr algn="ctr"/>
            <a:r>
              <a:rPr lang="ru-RU" sz="2000" b="1" dirty="0" smtClean="0"/>
              <a:t>Только меньших размеров.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 ли плотину ондатра?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08"/>
            <a:ext cx="1928826" cy="1873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южных лесах растёт конфетное дерево. Естественно, конфеты на ветках не висят. Просто черешки плодов этого дерева по вкусу напоминают изюм. Их сушат и едят. С одного дерева в год собирают три ведра таких «конфет».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Растёт ли в южных лесах конфетное дерево?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70"/>
            <a:ext cx="1671662" cy="1779511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Живёт на болоте удивительная птица – выпь. </a:t>
            </a:r>
          </a:p>
          <a:p>
            <a:pPr algn="ctr"/>
            <a:r>
              <a:rPr lang="ru-RU" sz="2000" b="1" dirty="0" smtClean="0"/>
              <a:t>Перья у неё коричневые. Когда ветер качает камыш, колышется выпь вместе со стеблями. Поэтому совершенно не заметна птица даже вблизи. А вот голос имеет громкий. За два километра её слышно! Будто бык проревел – кричит выпь.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ли голос выпь?</a:t>
            </a: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pic>
        <p:nvPicPr>
          <p:cNvPr id="12" name="Рисунок 11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28608"/>
            <a:ext cx="1600224" cy="1800252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Растёт в Африке баобаб. </a:t>
            </a:r>
          </a:p>
          <a:p>
            <a:pPr algn="ctr"/>
            <a:r>
              <a:rPr lang="ru-RU" sz="2000" b="1" dirty="0" smtClean="0"/>
              <a:t>Это высокое и толстое дерево. </a:t>
            </a:r>
          </a:p>
          <a:p>
            <a:pPr algn="ctr"/>
            <a:r>
              <a:rPr lang="ru-RU" sz="2000" b="1" dirty="0" smtClean="0"/>
              <a:t>Когда идут дожди, баобаб вбирает в себя влагу, точно губка. Поэтому в сухое время года он не страдает от жажды. Воды в его стволе столько, что древесина не горит в огне даже в засуху.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ли деревья горят?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pic>
        <p:nvPicPr>
          <p:cNvPr id="10" name="Рисунок 9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57170"/>
            <a:ext cx="1666900" cy="1935755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Самая обычная вещь – мобильный телефон! Возможно, он лежит и в твоём портфеле. </a:t>
            </a:r>
          </a:p>
          <a:p>
            <a:pPr algn="ctr"/>
            <a:r>
              <a:rPr lang="ru-RU" sz="2000" b="1" dirty="0" smtClean="0"/>
              <a:t>А ещё пятнадцать лет назад мобильный телефон был размером с кирпич! Стоил такой аппарат, как небольшой автомобиль!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500046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ли меняются средства связи?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57170"/>
            <a:ext cx="1632694" cy="1790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 намокшего человека иногда говорят «мокрая курица», но никто не говорит «мокрая утка». </a:t>
            </a:r>
          </a:p>
          <a:p>
            <a:pPr algn="ctr"/>
            <a:r>
              <a:rPr lang="ru-RU" sz="2000" b="1" dirty="0" smtClean="0"/>
              <a:t>Дело в том, что водоплавающие птицы смазывают перья жиром. Поэтому их перья не намокают. Курица не принадлежит к водоплавающим.</a:t>
            </a:r>
          </a:p>
          <a:p>
            <a:pPr algn="ctr"/>
            <a:r>
              <a:rPr lang="ru-RU" sz="2000" b="1" dirty="0" smtClean="0"/>
              <a:t>У курицы такой защиты нет.</a:t>
            </a:r>
            <a:endParaRPr lang="ru-RU" sz="2000" dirty="0" smtClean="0"/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отталкивает воду от перьев утки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ЖИР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тка плавающ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70"/>
            <a:ext cx="1890738" cy="2045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Живёт в холодных северных морях морж.</a:t>
            </a:r>
          </a:p>
          <a:p>
            <a:pPr algn="ctr"/>
            <a:r>
              <a:rPr lang="ru-RU" sz="2000" b="1" dirty="0" smtClean="0"/>
              <a:t> Его легко узнать по большим клыкам, которые торчат из пасти. Ими моржи «вспахивают» дно в поисках пищи. Ими же цепляются, когда вылезают на льдину. Некоторые народы называют моржа «зверем, который ходит на зубах»!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500046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Морж - морское животное?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8608"/>
            <a:ext cx="1824063" cy="187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 севере Японии зимой свирепствуют морозы и падает снег. В этих местах живёт один из видов макак. Это самый северный вид обезьян. Бороться с холодом им помогает тёплая шерсть. </a:t>
            </a:r>
          </a:p>
          <a:p>
            <a:pPr algn="ctr"/>
            <a:r>
              <a:rPr lang="ru-RU" sz="2000" b="1" dirty="0" smtClean="0"/>
              <a:t>Хвоста у них нет, чтобы не отмёрз. </a:t>
            </a:r>
          </a:p>
          <a:p>
            <a:pPr algn="ctr"/>
            <a:r>
              <a:rPr lang="ru-RU" sz="2000" b="1" dirty="0" smtClean="0"/>
              <a:t>Когда метёт метель, обезьяны прячутся в горячие источники вблизи вулканов.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всех ли обезьян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хвост?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00046"/>
            <a:ext cx="1500198" cy="1909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Почти всю свою жизнь стриж проводит в полёте. </a:t>
            </a:r>
          </a:p>
          <a:p>
            <a:pPr algn="ctr"/>
            <a:r>
              <a:rPr lang="ru-RU" sz="2000" b="1" dirty="0" smtClean="0"/>
              <a:t>В воздухе он добывает себе пищу – насекомых. Пролетая над речкой, пьёт. Иногда даже спит налету. А всё потому, что крылья у стрижа длинные, а лапки короткие. Сев на землю, он взлететь уже не сможет.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Садятся ли стрижи на землю?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8608"/>
            <a:ext cx="1916996" cy="1833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джунглях живёт паук размером с блюдце. Паутины он не плетёт. Днём паук отсиживается в укромных уголках, а ночью выходит на охоту. Нападает на свои жертвы исподтишка. Наши пауки ловят мух, а этот гигант может поймать мышь или птичку. Потому назвали его паук- птицеед.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ли </a:t>
            </a: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 плетут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паутину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7170"/>
            <a:ext cx="1804982" cy="189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5067300"/>
            <a:ext cx="4724400" cy="4572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endParaRPr lang="ru-RU" sz="12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214294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игры-тренажёра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«Хочу всё знать!»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4857764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Желаю успехов!</a:t>
            </a:r>
            <a:endParaRPr lang="ru-RU" sz="2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2910" y="1214426"/>
            <a:ext cx="7772400" cy="5487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Жми на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Рогатнева\Desktop\ХОЧУ ВСЕ ЗНАТЬ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8"/>
            <a:ext cx="642942" cy="6429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785930"/>
            <a:ext cx="5557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Читай вопрос и выбирай ответ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357434"/>
            <a:ext cx="5934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Жми на </a:t>
            </a:r>
            <a:endParaRPr lang="ru-RU" sz="2800" dirty="0"/>
          </a:p>
        </p:txBody>
      </p:sp>
      <p:pic>
        <p:nvPicPr>
          <p:cNvPr id="1027" name="Picture 3" descr="C:\Users\Рогатнева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57434"/>
            <a:ext cx="1219200" cy="533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2910" y="2857500"/>
            <a:ext cx="7891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Читай и ты узнаешь много нового!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357566"/>
            <a:ext cx="6237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 следующий слайд переходи по </a:t>
            </a:r>
            <a:endParaRPr lang="ru-RU" sz="2800" dirty="0"/>
          </a:p>
        </p:txBody>
      </p:sp>
      <p:sp>
        <p:nvSpPr>
          <p:cNvPr id="15" name="Управляющая кнопка: далее 14">
            <a:hlinkClick r:id="" action="ppaction://noaction" highlightClick="1"/>
          </p:cNvPr>
          <p:cNvSpPr/>
          <p:nvPr/>
        </p:nvSpPr>
        <p:spPr>
          <a:xfrm>
            <a:off x="7858148" y="3500442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868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3857632"/>
            <a:ext cx="6962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 последней страничке жми на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и тебя ждёт сюрприз!</a:t>
            </a:r>
            <a:endParaRPr lang="ru-RU" sz="2800" dirty="0"/>
          </a:p>
        </p:txBody>
      </p:sp>
      <p:pic>
        <p:nvPicPr>
          <p:cNvPr id="18" name="Picture 2" descr="C:\Users\Рогатнева\Desktop\ХОЧУ ВСЕ ЗНАТЬ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857632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84" y="2346857"/>
            <a:ext cx="1151858" cy="1285884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endshow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29" y="357170"/>
            <a:ext cx="1120140" cy="967548"/>
          </a:xfrm>
          <a:prstGeom prst="rect">
            <a:avLst/>
          </a:prstGeom>
        </p:spPr>
      </p:pic>
      <p:pic>
        <p:nvPicPr>
          <p:cNvPr id="13" name="Рисунок 12" descr="боб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1" y="357169"/>
            <a:ext cx="1120140" cy="1046988"/>
          </a:xfrm>
          <a:prstGeom prst="rect">
            <a:avLst/>
          </a:prstGeom>
        </p:spPr>
      </p:pic>
      <p:pic>
        <p:nvPicPr>
          <p:cNvPr id="14" name="Рисунок 13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27" y="357166"/>
            <a:ext cx="869252" cy="1165860"/>
          </a:xfrm>
          <a:prstGeom prst="rect">
            <a:avLst/>
          </a:prstGeom>
        </p:spPr>
      </p:pic>
      <p:pic>
        <p:nvPicPr>
          <p:cNvPr id="15" name="Рисунок 14" descr="боб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785798"/>
            <a:ext cx="896112" cy="1170432"/>
          </a:xfrm>
          <a:prstGeom prst="rect">
            <a:avLst/>
          </a:prstGeom>
        </p:spPr>
      </p:pic>
      <p:pic>
        <p:nvPicPr>
          <p:cNvPr id="16" name="Рисунок 15" descr="утка плавающ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5" y="1785927"/>
            <a:ext cx="1083564" cy="969264"/>
          </a:xfrm>
          <a:prstGeom prst="rect">
            <a:avLst/>
          </a:prstGeom>
        </p:spPr>
      </p:pic>
      <p:pic>
        <p:nvPicPr>
          <p:cNvPr id="17" name="Рисунок 16" descr="боб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4143384"/>
            <a:ext cx="969311" cy="1193349"/>
          </a:xfrm>
          <a:prstGeom prst="rect">
            <a:avLst/>
          </a:prstGeom>
        </p:spPr>
      </p:pic>
      <p:pic>
        <p:nvPicPr>
          <p:cNvPr id="18" name="Рисунок 17" descr="боб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4805" y="2714621"/>
            <a:ext cx="1057266" cy="1243584"/>
          </a:xfrm>
          <a:prstGeom prst="rect">
            <a:avLst/>
          </a:prstGeom>
        </p:spPr>
      </p:pic>
      <p:pic>
        <p:nvPicPr>
          <p:cNvPr id="19" name="Рисунок 18" descr="бобр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1643054"/>
            <a:ext cx="1001268" cy="969264"/>
          </a:xfrm>
          <a:prstGeom prst="rect">
            <a:avLst/>
          </a:prstGeom>
        </p:spPr>
      </p:pic>
      <p:pic>
        <p:nvPicPr>
          <p:cNvPr id="20" name="Рисунок 19" descr="бобр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5140" y="4143384"/>
            <a:ext cx="1025212" cy="1214446"/>
          </a:xfrm>
          <a:prstGeom prst="rect">
            <a:avLst/>
          </a:prstGeom>
        </p:spPr>
      </p:pic>
      <p:pic>
        <p:nvPicPr>
          <p:cNvPr id="21" name="Рисунок 20" descr="бобр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78107" y="714360"/>
            <a:ext cx="981261" cy="1193292"/>
          </a:xfrm>
          <a:prstGeom prst="rect">
            <a:avLst/>
          </a:prstGeom>
        </p:spPr>
      </p:pic>
      <p:pic>
        <p:nvPicPr>
          <p:cNvPr id="22" name="Рисунок 21" descr="утка плавающая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2285996"/>
            <a:ext cx="1214441" cy="1285884"/>
          </a:xfrm>
          <a:prstGeom prst="rect">
            <a:avLst/>
          </a:prstGeom>
        </p:spPr>
      </p:pic>
      <p:pic>
        <p:nvPicPr>
          <p:cNvPr id="23" name="Рисунок 22" descr="утка плавающая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6644" y="428608"/>
            <a:ext cx="1393317" cy="923830"/>
          </a:xfrm>
          <a:prstGeom prst="rect">
            <a:avLst/>
          </a:prstGeom>
        </p:spPr>
      </p:pic>
      <p:pic>
        <p:nvPicPr>
          <p:cNvPr id="24" name="Рисунок 23" descr="бобр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60" y="1571613"/>
            <a:ext cx="1046988" cy="932688"/>
          </a:xfrm>
          <a:prstGeom prst="rect">
            <a:avLst/>
          </a:prstGeom>
        </p:spPr>
      </p:pic>
      <p:pic>
        <p:nvPicPr>
          <p:cNvPr id="25" name="Рисунок 24" descr="бобр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11252" y="2714622"/>
            <a:ext cx="1013844" cy="1214448"/>
          </a:xfrm>
          <a:prstGeom prst="rect">
            <a:avLst/>
          </a:prstGeom>
        </p:spPr>
      </p:pic>
      <p:pic>
        <p:nvPicPr>
          <p:cNvPr id="26" name="Рисунок 25" descr="киты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43832" y="1571619"/>
            <a:ext cx="1033272" cy="918972"/>
          </a:xfrm>
          <a:prstGeom prst="rect">
            <a:avLst/>
          </a:prstGeom>
        </p:spPr>
      </p:pic>
      <p:pic>
        <p:nvPicPr>
          <p:cNvPr id="27" name="Picture 6" descr="http://www.herbu.net/wp-content/uploads/dandeli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071946"/>
            <a:ext cx="1311811" cy="10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киты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86379" y="4071946"/>
            <a:ext cx="1018425" cy="12664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 advClick="0">
    <p:sndAc>
      <p:stSnd>
        <p:snd r:embed="rId2" name="detskaja_pesenka_-_ja_hochu_zna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190500"/>
            <a:ext cx="411497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ИСПОЛЬЗУЕМЫЕ   Источники:</a:t>
            </a:r>
            <a:endParaRPr lang="ru-RU" sz="1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Рисунок 37" descr="https://png.pngtree.com/element_origin_min_pic/16/10/31/0a21e2f4c52d81465273dc8556550b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880"/>
            <a:ext cx="352425" cy="668392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95400" y="3643318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 https://png.pngtree.com/element_origin_min_pic/16/10/31/0a21e2f4c52d81465273dc8556550bd6.jpg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295400" y="4000500"/>
            <a:ext cx="7239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https://ds02.infourok.ru/uploads/ex/0af7/00085bde-ea10715f/hello_html_m15bf1d52.jpg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143500"/>
            <a:ext cx="511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момент создания ресурса все ссылки активны!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43815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smtClean="0">
                <a:hlinkClick r:id="rId5"/>
              </a:rPr>
              <a:t>https://easyen.ru/load/metodika/master/videourok_sozdanie_avtorskogo_shablona_dlja_prezentacii/259-1-0-31939</a:t>
            </a:r>
            <a:r>
              <a:rPr lang="ru-RU" sz="900" dirty="0" smtClean="0"/>
              <a:t>  шаблон для презентации </a:t>
            </a:r>
          </a:p>
          <a:p>
            <a:r>
              <a:rPr lang="ru-RU" sz="900" dirty="0" smtClean="0"/>
              <a:t> О.М.Носовой </a:t>
            </a:r>
          </a:p>
          <a:p>
            <a:endParaRPr lang="ru-RU" sz="900" dirty="0" smtClean="0"/>
          </a:p>
          <a:p>
            <a:r>
              <a:rPr lang="ru-RU" sz="900" b="1" dirty="0" smtClean="0"/>
              <a:t>ТЕКСТЫ из БЛИЦКОНТРОЛЯ  СКОРОСТИ и ПОНИМАНИЯ ТЕКСТА  М.В. </a:t>
            </a:r>
            <a:r>
              <a:rPr lang="ru-RU" sz="900" b="1" dirty="0" err="1" smtClean="0"/>
              <a:t>Беденко</a:t>
            </a:r>
            <a:r>
              <a:rPr lang="ru-RU" sz="900" b="1" dirty="0" smtClean="0"/>
              <a:t>, А.Н.Савельева, 1 класс</a:t>
            </a:r>
          </a:p>
          <a:p>
            <a:endParaRPr lang="ru-RU" sz="900" dirty="0" smtClean="0"/>
          </a:p>
          <a:p>
            <a:endParaRPr lang="ru-RU" sz="9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349851"/>
            <a:ext cx="864094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http://cgdb.my1.ru/ibofoto/433388687.jpg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книга раскрыта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https://png.pngtree.com/element_origin_min_pic/16/08/27/1257c11d1dc209d.jpg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https://sfw.so/uploads/posts/2012-03/1332933982_08.jpg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https://wikigrib.ru/raspoznavaniye-gribov/62238/001GGGd68258c6f1303b39262bafa1c53e6a98.jpg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опенок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http://animalphoto.ru/images/photos/medium/1f98dda9cd68e964054c3a857c9d99b0.jpg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утка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плавающая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http://world-of-animals.ru/wp-content/uploads/2015/09/Pelikan3.jpg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пеликан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http://www.tepid.ru/images/thrush-nightingale-2.jpg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https://st2.depositphotos.com/1097818/8344/i/950/depositphotos_83447282-stock-photo-green-lonely-tree-growing-in.jpg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одинокое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https://avatars.mds.yandex.net/get-pdb/909209/63d7dc5d-f538-41a9-b492-dddb9bfea2c4/s1200?webp=false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http://komotoz.ru/photo/images/photo_bobra/photo_bobra_06.jpg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ондатра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https://econet.ru/media/117/kindeditor/image/201210/20121022150536.jpg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конфетное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http://faunazoo.ru/wp-content/uploads/2017/06/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Колибри-фото.jpg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колибри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8"/>
              </a:rPr>
              <a:t>HTTPS://I1.PHOTOCENTRA.RU/IMAGES/MAIN56/565619_MAIN.JPG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9"/>
              </a:rPr>
              <a:t>http://afrika-raj.ru/images/derevo-baobab-1.jpg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баобаб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http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://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img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-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b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.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photosight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.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/004/4660436_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large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jpg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одуванчик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1"/>
              </a:rPr>
              <a:t>http://laoblogger.com/images/cell-phone-cartoon-clipart-6.jpg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2"/>
              </a:rPr>
              <a:t>http://s1.1zoom.me/big0/764/Turtles_Closeup_520627_1280x854.jpg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черепаха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3"/>
              </a:rPr>
              <a:t>https://avatars.mds.yandex.net/get-pdb/1025599/59780a77-c182-4d84-93ff-c2049a7f1f11/s1200?webp=false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моржи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4"/>
              </a:rPr>
              <a:t>http://birding.zp.ua/sites/default/files/vid/strizh_chernyj.jpg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стриж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5"/>
              </a:rPr>
              <a:t>https://avatars.mds.yandex.net/get-pdb/1025945/e3d070ec-a535-40c6-9d73-076036045378/s1200?webp=false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обезьяны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6"/>
              </a:rPr>
              <a:t>https://2x2.su/public/wysiwyg/images/04-DMgovmzU.jpg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паук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Arial" pitchFamily="34" charset="0"/>
                <a:cs typeface="Arial" pitchFamily="34" charset="0"/>
                <a:hlinkClick r:id="rId27"/>
              </a:rPr>
              <a:t>https://</a:t>
            </a:r>
            <a:r>
              <a:rPr lang="en-US" sz="900" dirty="0" smtClean="0">
                <a:latin typeface="Arial" pitchFamily="34" charset="0"/>
                <a:cs typeface="Arial" pitchFamily="34" charset="0"/>
                <a:hlinkClick r:id="rId27"/>
              </a:rPr>
              <a:t>png.pngtree.com/element_origin_min_pic/17/07/31/998bb630f23ccf4c72f245c81ee8bc8a.jpg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мальчик с книгами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3929070"/>
            <a:ext cx="495274" cy="43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971800" y="3390900"/>
            <a:ext cx="59293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 считают, что киты – это рыбы.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самом деле , рыбки появляются из икринок.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маленьких китят рождают мамы –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китихи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вскармливают их молоком. Молоко это такое полезное, что за один  день китёнок вырастает на столько, сколько весит взрослый человек.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кита назвать рыбой?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Рисунок 7" descr="ки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00046"/>
            <a:ext cx="1894047" cy="18383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Многие растения выделяют жидкость похожую на молоко. Взять хотя бы наш одуванчик. В джунглях «молочных» растений больше. Из их сока делают каучук, краски. Существуют даже такие деревья, сок из которых напоминает настоящее молоко. 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ли «молочные» деревья?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www.herbu.net/wp-content/uploads/dandel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7700"/>
            <a:ext cx="2887303" cy="22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Грибы обычно собирают летом или осенью.</a:t>
            </a:r>
          </a:p>
          <a:p>
            <a:pPr algn="ctr"/>
            <a:r>
              <a:rPr lang="ru-RU" b="1" dirty="0" smtClean="0"/>
              <a:t>Но, иногда, их собирают и зимой. Зимние грибы появляются, когда в лесу потеплеет после первых заморозков. Эти грибы – ближайшие родственники опят. Растут они возле пеньков и поваленных деревьев.</a:t>
            </a:r>
            <a:endParaRPr lang="ru-RU" b="1" dirty="0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971800" y="3390900"/>
            <a:ext cx="59293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Грибы обычно собирают летом или осенью.</a:t>
            </a:r>
          </a:p>
          <a:p>
            <a:pPr algn="ctr"/>
            <a:r>
              <a:rPr lang="ru-RU" sz="2000" b="1" dirty="0" smtClean="0"/>
              <a:t>Но, иногда, их собирают и зимой. Зимние грибы появляются, когда в лесу потеплеет после первых заморозков. Эти грибы – ближайшие родственники опят. Растут они возле пеньков и поваленных деревьев.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Растут ли грибы зимой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pic>
        <p:nvPicPr>
          <p:cNvPr id="11" name="Рисунок 10" descr="ки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70"/>
            <a:ext cx="2028852" cy="2094299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Главный «инженер-строитель» среди животных – бобр. </a:t>
            </a:r>
          </a:p>
          <a:p>
            <a:pPr algn="ctr"/>
            <a:r>
              <a:rPr lang="ru-RU" sz="2000" b="1" dirty="0" smtClean="0"/>
              <a:t>Строят бобры хатки, роют каналы, насыпают плотины, устраивают пруды. Там, где хозяйничают бобры, хорошо живётся рыбам и зверям. Река становится глубже и чище, а бобры ни на кого не нападают.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500046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жилище бобра?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ДАЧА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70"/>
            <a:ext cx="1659307" cy="194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Черепахи– одни из самых древних животных на земле! Они бывают морскими, речными, сухопутными. Просуществовать миллионы лет им помог панцирь. Он состоит из костей! </a:t>
            </a:r>
          </a:p>
          <a:p>
            <a:pPr algn="ctr"/>
            <a:r>
              <a:rPr lang="ru-RU" sz="2000" b="1" dirty="0" smtClean="0"/>
              <a:t>Эти кости находятся не внутри, как у других животных, а снаружи.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Защищают ли кости  животных снаружи?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pic>
        <p:nvPicPr>
          <p:cNvPr id="10" name="Рисунок 9" descr="б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95300"/>
            <a:ext cx="1714512" cy="1899615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971800" y="3390900"/>
            <a:ext cx="5929354" cy="21097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 берегах рек и морей живёт пеликан. </a:t>
            </a:r>
          </a:p>
          <a:p>
            <a:pPr algn="ctr"/>
            <a:r>
              <a:rPr lang="ru-RU" sz="2000" b="1" dirty="0" smtClean="0"/>
              <a:t>Он ест рыбу. Клюв у пеликана большой. </a:t>
            </a:r>
          </a:p>
          <a:p>
            <a:pPr algn="ctr"/>
            <a:r>
              <a:rPr lang="ru-RU" sz="2000" b="1" dirty="0" smtClean="0"/>
              <a:t>Под клювом  висит кожаный мешок.  Этим мешком, как сачком, пеликан ловит рыбу. </a:t>
            </a:r>
          </a:p>
          <a:p>
            <a:pPr algn="ctr"/>
            <a:r>
              <a:rPr lang="ru-RU" sz="2000" b="1" dirty="0" smtClean="0"/>
              <a:t>В этом же мешке пеликан носит рыбу своим птенцам.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ест пеликан?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ТРАВУ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РЫБУ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тка плавающа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8608"/>
            <a:ext cx="1838380" cy="1932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390900"/>
            <a:ext cx="59293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0700"/>
            <a:ext cx="1447800" cy="128588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3390900"/>
            <a:ext cx="6005554" cy="2109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Все певчие птицы – родственники обыкновенного воробья. </a:t>
            </a:r>
          </a:p>
          <a:p>
            <a:pPr algn="ctr"/>
            <a:r>
              <a:rPr lang="ru-RU" sz="2000" b="1" dirty="0" smtClean="0"/>
              <a:t>Поэтому их называют отрядом воробьиных.</a:t>
            </a:r>
          </a:p>
          <a:p>
            <a:pPr algn="ctr"/>
            <a:r>
              <a:rPr lang="ru-RU" sz="2000" b="1" dirty="0" smtClean="0"/>
              <a:t> Поют эти птицы не для нашего удовольствия, а чтобы объявить другим  птицам: «Здесь живу я! Другим вход запрещён!»</a:t>
            </a:r>
          </a:p>
          <a:p>
            <a:pPr algn="ctr"/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00042"/>
            <a:ext cx="3571900" cy="1071570"/>
          </a:xfrm>
          <a:prstGeom prst="roundRect">
            <a:avLst>
              <a:gd name="adj" fmla="val 4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Принадлежит  ли соловей к  отряду воробьиных?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0" y="1866900"/>
            <a:ext cx="1357322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5200" y="1866900"/>
            <a:ext cx="1214446" cy="5715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"/>
            <a:ext cx="1285884" cy="12144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52197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тка плавающа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28608"/>
            <a:ext cx="1775319" cy="192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1212</Words>
  <Application>Microsoft Office PowerPoint</Application>
  <PresentationFormat>Экран (16:10)</PresentationFormat>
  <Paragraphs>159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«Хочу всё знать!»</vt:lpstr>
      <vt:lpstr>1. Жми на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RePack by Diakov</cp:lastModifiedBy>
  <cp:revision>126</cp:revision>
  <dcterms:created xsi:type="dcterms:W3CDTF">2018-09-30T00:51:05Z</dcterms:created>
  <dcterms:modified xsi:type="dcterms:W3CDTF">2018-11-12T16:55:19Z</dcterms:modified>
</cp:coreProperties>
</file>