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9" r:id="rId4"/>
    <p:sldId id="258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6C176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594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886200"/>
            <a:ext cx="5562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651B-BE22-488B-849A-1A77A0901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03420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C4D2-0F75-49F4-8993-1BCA74BC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93736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8669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457200"/>
            <a:ext cx="54483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F894-1BC6-4CE0-917C-F59E814F8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77554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7A73-67B8-4DF1-8052-35A72DF5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59138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2BC1-E845-49BD-A4ED-AF10E9519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85969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798638"/>
            <a:ext cx="3657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98638"/>
            <a:ext cx="3657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EBF3-A1EB-473C-B564-1B93581EA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78943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78BE-0900-4773-8BF4-44E325930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80027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49EC-1E6A-4AB6-AF2F-8E643CB11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7626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7AD5-1078-4654-A3FC-5406FB31B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72637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7D0D-02AE-4327-85E3-03ACD33DA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21731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AF19-F7CC-453F-AFCE-03C6413DC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98888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98638"/>
            <a:ext cx="7467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BB6865-05BC-4AF0-93C0-D569EDCE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600200"/>
            <a:ext cx="7391400" cy="2286000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484962" y="2209800"/>
            <a:ext cx="112291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ЭКСПОЗИЦИОННАЯ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618" y="533400"/>
            <a:ext cx="5766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</a:p>
          <a:p>
            <a:pPr lvl="0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ЦЕНТР ТВОРЧЕСТВА «РАДУГА»</a:t>
            </a:r>
          </a:p>
          <a:p>
            <a:pPr lvl="0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ТИМАШЕВСКИЙ РАЙОН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599" y="52371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Барашкина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Нина Ивановна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0000"/>
                </a:solidFill>
              </a:rPr>
              <a:t>Макет</a:t>
            </a:r>
            <a:r>
              <a:rPr lang="ru-RU" sz="2400" b="1" i="1" smtClean="0"/>
              <a:t> </a:t>
            </a:r>
            <a:r>
              <a:rPr lang="ru-RU" sz="2400" smtClean="0"/>
              <a:t>представляет собой объемное воспроизведение внешнего вида объекта, которое создается в определенном масштабе и допускает некоторую условность в показе. </a:t>
            </a:r>
          </a:p>
        </p:txBody>
      </p:sp>
      <p:pic>
        <p:nvPicPr>
          <p:cNvPr id="12291" name="Picture 4" descr="H:\музейе\му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05000"/>
            <a:ext cx="5638800" cy="4227513"/>
          </a:xfr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305800" cy="3048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0000"/>
                </a:solidFill>
              </a:rPr>
              <a:t>Модель</a:t>
            </a:r>
            <a:r>
              <a:rPr lang="ru-RU" sz="2400" smtClean="0"/>
              <a:t> сохраняет конструктивные принципы и фактуру оригинала. Модели создаются в тех случаях, когда требуется изменить масштаб предмета, который не может быть представлен в экспозиции из-за своих габаритов.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219200" y="4114800"/>
            <a:ext cx="7467600" cy="1600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H:\музейе\мод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3124200" cy="495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Этикетка </a:t>
            </a:r>
            <a:r>
              <a:rPr lang="ru-RU" sz="2000" smtClean="0"/>
              <a:t>— это текст, содержащий название предмета, его атрибутив­ные данные, то есть сведения о материале, размере, способе изготовления, авторской принадлежности, со­циальной и этнической среде бытования, историчес­ком и мемориальном значении.</a:t>
            </a:r>
          </a:p>
        </p:txBody>
      </p:sp>
      <p:pic>
        <p:nvPicPr>
          <p:cNvPr id="14339" name="Picture 5" descr="H:\музейе\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609600"/>
            <a:ext cx="4343400" cy="5791200"/>
          </a:xfrm>
          <a:noFill/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400800" cy="6858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проектирование экспозиции</a:t>
            </a:r>
            <a:r>
              <a:rPr lang="ru-RU" sz="32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400"/>
          </a:xfrm>
        </p:spPr>
        <p:txBody>
          <a:bodyPr/>
          <a:lstStyle/>
          <a:p>
            <a:r>
              <a:rPr lang="ru-RU" sz="2000" b="1" i="1" smtClean="0">
                <a:solidFill>
                  <a:srgbClr val="0070C0"/>
                </a:solidFill>
              </a:rPr>
              <a:t>научное проектирование</a:t>
            </a:r>
            <a:r>
              <a:rPr lang="ru-RU" sz="2000" b="1" i="1" smtClean="0"/>
              <a:t>,</a:t>
            </a:r>
            <a:r>
              <a:rPr lang="ru-RU" sz="2000" smtClean="0"/>
              <a:t> в ходе которого разрабатываются основные идеи экспозиции и ее конкретное содержание.</a:t>
            </a:r>
          </a:p>
          <a:p>
            <a:r>
              <a:rPr lang="ru-RU" sz="2000" b="1" i="1" smtClean="0">
                <a:solidFill>
                  <a:srgbClr val="0070C0"/>
                </a:solidFill>
              </a:rPr>
              <a:t>художественное проектирование</a:t>
            </a:r>
            <a:r>
              <a:rPr lang="ru-RU" sz="2000" b="1" i="1" smtClean="0"/>
              <a:t>,</a:t>
            </a:r>
            <a:r>
              <a:rPr lang="ru-RU" sz="2000" smtClean="0"/>
              <a:t> призвано обеспечить образное, пластическое воплощение темы.</a:t>
            </a:r>
          </a:p>
          <a:p>
            <a:r>
              <a:rPr lang="ru-RU" sz="2000" b="1" i="1" smtClean="0">
                <a:solidFill>
                  <a:srgbClr val="0070C0"/>
                </a:solidFill>
              </a:rPr>
              <a:t>техническое</a:t>
            </a:r>
            <a:r>
              <a:rPr lang="ru-RU" sz="2000" smtClean="0">
                <a:solidFill>
                  <a:srgbClr val="0070C0"/>
                </a:solidFill>
              </a:rPr>
              <a:t> и </a:t>
            </a:r>
            <a:r>
              <a:rPr lang="ru-RU" sz="2000" b="1" i="1" smtClean="0">
                <a:solidFill>
                  <a:srgbClr val="0070C0"/>
                </a:solidFill>
              </a:rPr>
              <a:t>рабочее проектирование</a:t>
            </a:r>
            <a:r>
              <a:rPr lang="ru-RU" sz="2000" b="1" i="1" smtClean="0"/>
              <a:t>,</a:t>
            </a:r>
            <a:r>
              <a:rPr lang="ru-RU" sz="2000" smtClean="0"/>
              <a:t> фиксирующее место каждого экспоната, текста и технических средств.</a:t>
            </a:r>
          </a:p>
        </p:txBody>
      </p:sp>
      <p:pic>
        <p:nvPicPr>
          <p:cNvPr id="15364" name="Picture 4" descr="H:\музейе\new-1145-2013-1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37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-609600" y="0"/>
            <a:ext cx="9982200" cy="16002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Тематико-экспозиционный план (ТЭП)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838200" y="1066800"/>
            <a:ext cx="7848600" cy="52578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наименование разделов, тем, тематических комплексов; 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ведущие тексты и аннотации; 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перечни экспонатов в экспозиционных комплексах с указанием основных атрибутивных данных; 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сведения о харак­тере экспозиционных материалов (подлинник, воспроизведение) и их размерах; 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указание мест хранения материалов и их шифра</a:t>
            </a:r>
          </a:p>
        </p:txBody>
      </p:sp>
      <p:pic>
        <p:nvPicPr>
          <p:cNvPr id="16388" name="Picture 6" descr="H:\музейе\4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886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3914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Для </a:t>
            </a:r>
            <a:r>
              <a:rPr lang="ru-RU" sz="3200" b="1" i="1" smtClean="0">
                <a:solidFill>
                  <a:srgbClr val="FF0000"/>
                </a:solidFill>
              </a:rPr>
              <a:t>пространственного</a:t>
            </a:r>
            <a:r>
              <a:rPr lang="ru-RU" sz="3200" b="1" smtClean="0">
                <a:solidFill>
                  <a:srgbClr val="FF0000"/>
                </a:solidFill>
              </a:rPr>
              <a:t> экспонирования используются: </a:t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r>
              <a:rPr lang="ru-RU" sz="2000" b="1" i="1" smtClean="0">
                <a:solidFill>
                  <a:srgbClr val="0070C0"/>
                </a:solidFill>
              </a:rPr>
              <a:t>витрины</a:t>
            </a:r>
            <a:r>
              <a:rPr lang="ru-RU" sz="2000" smtClean="0"/>
              <a:t> разных конструкций и форм — горизонтальные, вертикальные, настольные, пристенные, подвесные, витрины кругового обзора; </a:t>
            </a:r>
          </a:p>
          <a:p>
            <a:r>
              <a:rPr lang="ru-RU" sz="2000" b="1" i="1" smtClean="0">
                <a:solidFill>
                  <a:srgbClr val="0070C0"/>
                </a:solidFill>
              </a:rPr>
              <a:t>подиумы </a:t>
            </a:r>
            <a:r>
              <a:rPr lang="ru-RU" sz="2000" smtClean="0"/>
              <a:t>— возвышения для открытого экспонирования объемных предметов; </a:t>
            </a:r>
          </a:p>
          <a:p>
            <a:r>
              <a:rPr lang="ru-RU" sz="2000" b="1" i="1" smtClean="0">
                <a:solidFill>
                  <a:srgbClr val="0070C0"/>
                </a:solidFill>
              </a:rPr>
              <a:t>универсальные модульные системы</a:t>
            </a:r>
            <a:r>
              <a:rPr lang="ru-RU" sz="2000" smtClean="0">
                <a:solidFill>
                  <a:srgbClr val="0070C0"/>
                </a:solidFill>
              </a:rPr>
              <a:t> </a:t>
            </a:r>
            <a:r>
              <a:rPr lang="ru-RU" sz="2000" smtClean="0"/>
              <a:t>— каркасные, бескаркасные, комбинированные, рамные, пространственностержневые.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7412" name="Picture 4" descr="H:\музейе\муля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121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600200"/>
            <a:ext cx="6705600" cy="2286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0142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</a:t>
            </a:r>
            <a:b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0142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0142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</a:t>
            </a:r>
            <a:b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B0142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6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334000"/>
            <a:ext cx="37338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Музейная экспозиция: основные понятия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98638"/>
            <a:ext cx="7696200" cy="4525962"/>
          </a:xfrm>
        </p:spPr>
        <p:txBody>
          <a:bodyPr/>
          <a:lstStyle/>
          <a:p>
            <a:pPr eaLnBrk="1" hangingPunct="1"/>
            <a:r>
              <a:rPr lang="ru-RU" sz="2000" smtClean="0"/>
              <a:t>Слово </a:t>
            </a:r>
            <a:r>
              <a:rPr lang="ru-RU" sz="2000" b="1" i="1" smtClean="0">
                <a:solidFill>
                  <a:srgbClr val="0070C0"/>
                </a:solidFill>
              </a:rPr>
              <a:t>«экспозиция»</a:t>
            </a:r>
            <a:r>
              <a:rPr lang="ru-RU" sz="2000" smtClean="0">
                <a:solidFill>
                  <a:srgbClr val="0070C0"/>
                </a:solidFill>
              </a:rPr>
              <a:t> </a:t>
            </a:r>
            <a:r>
              <a:rPr lang="ru-RU" sz="2000" smtClean="0"/>
              <a:t>происходит от латинского глагола ехро</a:t>
            </a:r>
            <a:r>
              <a:rPr lang="en-US" sz="2000" smtClean="0"/>
              <a:t>n</a:t>
            </a:r>
            <a:r>
              <a:rPr lang="ru-RU" sz="2000" smtClean="0"/>
              <a:t>о (выставлять напоказ, раскладывать) и производного от него существительного </a:t>
            </a:r>
            <a:r>
              <a:rPr lang="en-US" sz="2000" smtClean="0"/>
              <a:t>expositio</a:t>
            </a:r>
            <a:r>
              <a:rPr lang="ru-RU" sz="2000" smtClean="0"/>
              <a:t> — изложение, описание.</a:t>
            </a: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Экспонаты</a:t>
            </a:r>
            <a:r>
              <a:rPr lang="ru-RU" sz="2000" b="1" smtClean="0"/>
              <a:t>-</a:t>
            </a:r>
            <a:r>
              <a:rPr lang="ru-RU" sz="2000" smtClean="0"/>
              <a:t>музейные предметы, обладающие определенной совокупностью признаков и свойств.</a:t>
            </a: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Экспозиционный  материал-</a:t>
            </a:r>
            <a:r>
              <a:rPr lang="ru-RU" sz="2000" smtClean="0">
                <a:solidFill>
                  <a:srgbClr val="0070C0"/>
                </a:solidFill>
              </a:rPr>
              <a:t> </a:t>
            </a:r>
            <a:r>
              <a:rPr lang="ru-RU" sz="2000" smtClean="0"/>
              <a:t>совокупность музейных предметов, их воспроизведений и моделей, научно-вспомогательных материалов и текстов</a:t>
            </a:r>
            <a:r>
              <a:rPr lang="ru-RU" sz="2000" b="1" smtClean="0"/>
              <a:t>.</a:t>
            </a: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Музейная экспозиция</a:t>
            </a:r>
            <a:r>
              <a:rPr lang="ru-RU" sz="2000" smtClean="0">
                <a:solidFill>
                  <a:srgbClr val="0070C0"/>
                </a:solidFill>
              </a:rPr>
              <a:t> </a:t>
            </a:r>
            <a:r>
              <a:rPr lang="ru-RU" sz="2000" smtClean="0"/>
              <a:t>— это целенаправленная и научно обоснованная демонстрация музейных предметов, которые организованы композиционно, снабжены комментарием, технически и художественно оформлены и в итоге создают специфический музейный образ природных и общественных явлений.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391400" cy="9144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Три основных типа  музейных выставок:</a:t>
            </a:r>
            <a:r>
              <a:rPr lang="ru-RU" sz="3200" smtClean="0">
                <a:solidFill>
                  <a:srgbClr val="FF0000"/>
                </a:solidFill>
              </a:rPr>
              <a:t> </a:t>
            </a:r>
            <a:r>
              <a:rPr lang="ru-RU" sz="3200" smtClean="0">
                <a:solidFill>
                  <a:schemeClr val="tx1"/>
                </a:solidFill>
              </a:rPr>
              <a:t/>
            </a:r>
            <a:br>
              <a:rPr lang="ru-RU" sz="3200" smtClean="0">
                <a:solidFill>
                  <a:schemeClr val="tx1"/>
                </a:solidFill>
              </a:rPr>
            </a:br>
            <a:endParaRPr lang="ru-RU" sz="32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z="2000" smtClean="0"/>
              <a:t>тематические выставки, в основе которых лежит определенный сюжет; </a:t>
            </a:r>
          </a:p>
          <a:p>
            <a:r>
              <a:rPr lang="ru-RU" sz="2000" smtClean="0"/>
              <a:t>фондовые выставка, которые знакомят посетителей с малоизвестными и малодоступными коллекциями; </a:t>
            </a:r>
          </a:p>
          <a:p>
            <a:r>
              <a:rPr lang="ru-RU" sz="2000" smtClean="0"/>
              <a:t>отчетные выставки, которые создаются по результатам реставрационных работ, по итогам комплектования фондов — так называемые выставки новых поступлений.</a:t>
            </a:r>
          </a:p>
          <a:p>
            <a:pPr eaLnBrk="1" hangingPunct="1"/>
            <a:endParaRPr lang="ru-RU" smtClean="0"/>
          </a:p>
        </p:txBody>
      </p:sp>
      <p:pic>
        <p:nvPicPr>
          <p:cNvPr id="5124" name="Picture 4" descr="H:\музейе\im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9624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20000" cy="9144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Методы построения экспозиций</a:t>
            </a: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953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основные методы экспонирования: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i="1" smtClean="0">
                <a:solidFill>
                  <a:srgbClr val="0070C0"/>
                </a:solidFill>
              </a:rPr>
              <a:t>систематический, </a:t>
            </a:r>
          </a:p>
          <a:p>
            <a:r>
              <a:rPr lang="ru-RU" sz="2400" b="1" i="1" smtClean="0">
                <a:solidFill>
                  <a:srgbClr val="0070C0"/>
                </a:solidFill>
              </a:rPr>
              <a:t>ансамблевый, </a:t>
            </a:r>
          </a:p>
          <a:p>
            <a:r>
              <a:rPr lang="ru-RU" sz="2400" b="1" i="1" smtClean="0">
                <a:solidFill>
                  <a:srgbClr val="0070C0"/>
                </a:solidFill>
              </a:rPr>
              <a:t>ландшафтный,</a:t>
            </a:r>
          </a:p>
          <a:p>
            <a:r>
              <a:rPr lang="ru-RU" sz="2400" b="1" i="1" smtClean="0">
                <a:solidFill>
                  <a:srgbClr val="0070C0"/>
                </a:solidFill>
              </a:rPr>
              <a:t>тематический</a:t>
            </a:r>
            <a:r>
              <a:rPr lang="ru-RU" sz="240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ru-RU" sz="2400" smtClean="0"/>
          </a:p>
        </p:txBody>
      </p:sp>
      <p:pic>
        <p:nvPicPr>
          <p:cNvPr id="6148" name="Picture 5" descr="H:\музейе\new-1145-2013-1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Экспозиционные материалы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543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Воспроизведения музейных предметов</a:t>
            </a:r>
            <a:r>
              <a:rPr lang="ru-RU" sz="2000" smtClean="0"/>
              <a:t> </a:t>
            </a:r>
            <a:r>
              <a:rPr lang="ru-RU" sz="2000" b="1" smtClean="0"/>
              <a:t>и внемузейных объектов -</a:t>
            </a:r>
            <a:r>
              <a:rPr lang="ru-RU" sz="2000" smtClean="0"/>
              <a:t>предметы, специально созданные для экспонирования вместо музейного предмета или внемузейного объекта, имеющие с ним внешнее сходство и передающие все его существенные черты и свойства. </a:t>
            </a:r>
          </a:p>
          <a:p>
            <a:pPr eaLnBrk="1" hangingPunct="1">
              <a:buFontTx/>
              <a:buNone/>
            </a:pPr>
            <a:r>
              <a:rPr lang="ru-RU" sz="2000" i="1" smtClean="0"/>
              <a:t>-</a:t>
            </a:r>
            <a:r>
              <a:rPr lang="ru-RU" sz="2000" b="1" i="1" smtClean="0">
                <a:solidFill>
                  <a:srgbClr val="0070C0"/>
                </a:solidFill>
              </a:rPr>
              <a:t>копии, 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-репродукции,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 -слепки, 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-муляжи, 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-модели, 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-макеты, 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-новоделы,</a:t>
            </a:r>
          </a:p>
          <a:p>
            <a:pPr eaLnBrk="1" hangingPunct="1">
              <a:buFontTx/>
              <a:buNone/>
            </a:pPr>
            <a:r>
              <a:rPr lang="ru-RU" sz="2000" b="1" i="1" smtClean="0">
                <a:solidFill>
                  <a:srgbClr val="0070C0"/>
                </a:solidFill>
              </a:rPr>
              <a:t> -голограммы.</a:t>
            </a:r>
            <a:endParaRPr lang="ru-RU" sz="2000" b="1" smtClean="0">
              <a:solidFill>
                <a:srgbClr val="0070C0"/>
              </a:solidFill>
            </a:endParaRPr>
          </a:p>
          <a:p>
            <a:pPr eaLnBrk="1" hangingPunct="1"/>
            <a:endParaRPr lang="ru-RU" sz="2000" smtClean="0"/>
          </a:p>
        </p:txBody>
      </p:sp>
      <p:pic>
        <p:nvPicPr>
          <p:cNvPr id="7172" name="Picture 4" descr="dos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4648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0000"/>
                </a:solidFill>
              </a:rPr>
              <a:t>Копия</a:t>
            </a:r>
            <a:r>
              <a:rPr lang="ru-RU" sz="2400" smtClean="0"/>
              <a:t> — это предмет, созданный с целью имитации или замены другого предмета, выступающего при этом в качестве подлинника или оригинала. </a:t>
            </a:r>
          </a:p>
        </p:txBody>
      </p:sp>
      <p:pic>
        <p:nvPicPr>
          <p:cNvPr id="8195" name="Picture 4" descr="H:\музейе\репрод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81150"/>
            <a:ext cx="6629400" cy="4972050"/>
          </a:xfrm>
          <a:noFill/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FF0000"/>
                </a:solidFill>
              </a:rPr>
              <a:t>C</a:t>
            </a:r>
            <a:r>
              <a:rPr lang="ru-RU" sz="2400" b="1" i="1" smtClean="0">
                <a:solidFill>
                  <a:srgbClr val="FF0000"/>
                </a:solidFill>
              </a:rPr>
              <a:t>лепки </a:t>
            </a:r>
            <a:r>
              <a:rPr lang="ru-RU" sz="2400" smtClean="0"/>
              <a:t>получают путем снятия с оригинала фор­мы — твердой, гипсовой или выполненной из воска, пластилина и других пластических материалов — и заливки в нее гипса. Более точными являются слепки, отлитые в гипсовых формах. </a:t>
            </a:r>
          </a:p>
        </p:txBody>
      </p:sp>
      <p:pic>
        <p:nvPicPr>
          <p:cNvPr id="9219" name="Picture 4" descr="H:\музейе\слеп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788" y="2363788"/>
            <a:ext cx="4087812" cy="3960812"/>
          </a:xfrm>
          <a:noFill/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Размер, форму, цвет и фактуру подлинника в точности воспроизводят </a:t>
            </a:r>
            <a:r>
              <a:rPr lang="ru-RU" sz="2800" b="1" i="1" smtClean="0"/>
              <a:t>муляжи. </a:t>
            </a:r>
            <a:endParaRPr lang="ru-RU" sz="2800" smtClean="0"/>
          </a:p>
        </p:txBody>
      </p:sp>
      <p:pic>
        <p:nvPicPr>
          <p:cNvPr id="10243" name="Picture 4" descr="H:\музейе\mamont_dsc_00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5000"/>
            <a:ext cx="4867275" cy="4038600"/>
          </a:xfrm>
          <a:noFill/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096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Новодел </a:t>
            </a:r>
            <a:r>
              <a:rPr lang="ru-RU" sz="3200" smtClean="0"/>
              <a:t>—.</a:t>
            </a:r>
            <a:br>
              <a:rPr lang="ru-RU" sz="3200" smtClean="0"/>
            </a:br>
            <a:r>
              <a:rPr lang="ru-RU" sz="3200" smtClean="0"/>
              <a:t>точная копия, выполненная из материала подлинника и в его же размерах</a:t>
            </a:r>
          </a:p>
        </p:txBody>
      </p:sp>
      <p:pic>
        <p:nvPicPr>
          <p:cNvPr id="11267" name="Picture 4" descr="dost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133600"/>
            <a:ext cx="5334000" cy="4314825"/>
          </a:xfrm>
          <a:noFill/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552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Оформление по умолчанию</vt:lpstr>
      <vt:lpstr> </vt:lpstr>
      <vt:lpstr>Музейная экспозиция: основные понятия</vt:lpstr>
      <vt:lpstr>Три основных типа  музейных выставок:  </vt:lpstr>
      <vt:lpstr>Методы построения экспозиций</vt:lpstr>
      <vt:lpstr>Экспозиционные материалы </vt:lpstr>
      <vt:lpstr>Копия — это предмет, созданный с целью имитации или замены другого предмета, выступающего при этом в качестве подлинника или оригинала. </vt:lpstr>
      <vt:lpstr>Cлепки получают путем снятия с оригинала фор­мы — твердой, гипсовой или выполненной из воска, пластилина и других пластических материалов — и заливки в нее гипса. Более точными являются слепки, отлитые в гипсовых формах. </vt:lpstr>
      <vt:lpstr>Размер, форму, цвет и фактуру подлинника в точности воспроизводят муляжи. </vt:lpstr>
      <vt:lpstr>Новодел —. точная копия, выполненная из материала подлинника и в его же размерах</vt:lpstr>
      <vt:lpstr>Макет представляет собой объемное воспроизведение внешнего вида объекта, которое создается в определенном масштабе и допускает некоторую условность в показе. </vt:lpstr>
      <vt:lpstr>Модель сохраняет конструктивные принципы и фактуру оригинала. Модели создаются в тех случаях, когда требуется изменить масштаб предмета, который не может быть представлен в экспозиции из-за своих габаритов. </vt:lpstr>
      <vt:lpstr>Этикетка — это текст, содержащий название предмета, его атрибутив­ные данные, то есть сведения о материале, размере, способе изготовления, авторской принадлежности, со­циальной и этнической среде бытования, историчес­ком и мемориальном значении.</vt:lpstr>
      <vt:lpstr>проектирование экспозиции </vt:lpstr>
      <vt:lpstr>Тематико-экспозиционный план (ТЭП)</vt:lpstr>
      <vt:lpstr>Для пространственного экспонирования используются:  </vt:lpstr>
      <vt:lpstr>СПАСИБО ЗА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lih</dc:creator>
  <cp:lastModifiedBy>Admin</cp:lastModifiedBy>
  <cp:revision>23</cp:revision>
  <cp:lastPrinted>1601-01-01T00:00:00Z</cp:lastPrinted>
  <dcterms:created xsi:type="dcterms:W3CDTF">1601-01-01T00:00:00Z</dcterms:created>
  <dcterms:modified xsi:type="dcterms:W3CDTF">2020-04-20T15:46:33Z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