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2DA2F1-AAE6-44DB-9C7F-727BC680F341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83F286A-C9D0-4CBC-8AA5-CB1945DC7B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2DA2F1-AAE6-44DB-9C7F-727BC680F341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3F286A-C9D0-4CBC-8AA5-CB1945DC7B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2DA2F1-AAE6-44DB-9C7F-727BC680F341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3F286A-C9D0-4CBC-8AA5-CB1945DC7B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2DA2F1-AAE6-44DB-9C7F-727BC680F341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3F286A-C9D0-4CBC-8AA5-CB1945DC7B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2DA2F1-AAE6-44DB-9C7F-727BC680F341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3F286A-C9D0-4CBC-8AA5-CB1945DC7B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2DA2F1-AAE6-44DB-9C7F-727BC680F341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3F286A-C9D0-4CBC-8AA5-CB1945DC7B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2DA2F1-AAE6-44DB-9C7F-727BC680F341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3F286A-C9D0-4CBC-8AA5-CB1945DC7B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2DA2F1-AAE6-44DB-9C7F-727BC680F341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3F286A-C9D0-4CBC-8AA5-CB1945DC7B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2DA2F1-AAE6-44DB-9C7F-727BC680F341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3F286A-C9D0-4CBC-8AA5-CB1945DC7B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42DA2F1-AAE6-44DB-9C7F-727BC680F341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3F286A-C9D0-4CBC-8AA5-CB1945DC7B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2DA2F1-AAE6-44DB-9C7F-727BC680F341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83F286A-C9D0-4CBC-8AA5-CB1945DC7B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42DA2F1-AAE6-44DB-9C7F-727BC680F341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83F286A-C9D0-4CBC-8AA5-CB1945DC7B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980729"/>
            <a:ext cx="7990656" cy="260163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  <a:effectLst/>
              </a:rPr>
              <a:t>Направленности</a:t>
            </a:r>
            <a:br>
              <a:rPr lang="ru-RU" dirty="0" smtClean="0">
                <a:solidFill>
                  <a:srgbClr val="0070C0"/>
                </a:solidFill>
                <a:effectLst/>
              </a:rPr>
            </a:br>
            <a:r>
              <a:rPr lang="ru-RU" dirty="0" smtClean="0">
                <a:solidFill>
                  <a:srgbClr val="0070C0"/>
                </a:solidFill>
                <a:effectLst/>
              </a:rPr>
              <a:t> в дополнительном образовании</a:t>
            </a:r>
            <a:endParaRPr lang="ru-RU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Программы естественнонаучной направленности дополнительного образования нацелены на решение следующих задач: сформировать у </a:t>
            </a:r>
            <a:r>
              <a:rPr lang="ru-RU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учащихся </a:t>
            </a:r>
            <a:r>
              <a:rPr lang="ru-RU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научную картину окружающего мира; развить познавательную активность в сфере естественных наук; вызвать интерес к изучению объектов природы, особенностей их функционирования и взаимодействия с другими элементами окружающей среды; на практике продемонстрировать рациональное использование даров природы и их охрану; экологическое воспитание. Раньше в этом направлении выделялся отдельный биологический профиль.</a:t>
            </a:r>
            <a:br>
              <a:rPr lang="ru-RU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Естественнонаучная направленность</a:t>
            </a:r>
            <a:endParaRPr lang="ru-RU" dirty="0"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Естественнонаучная направленность</a:t>
            </a:r>
            <a:endParaRPr lang="ru-RU" dirty="0"/>
          </a:p>
        </p:txBody>
      </p:sp>
      <p:pic>
        <p:nvPicPr>
          <p:cNvPr id="5122" name="Picture 2" descr="C:\Users\User\Desktop\profili_estestvenno-nauchnoy_programm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1" y="1268760"/>
            <a:ext cx="8331785" cy="49990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ru-RU" sz="33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Направленность признана приоритетной и стратегически важной на высшем правительственном уровне. Поддержка и развитие потенциала подрастающего поколения в этой сфере, повышение престижа профессий технической области соответствует стратегическим интересам страны.</a:t>
            </a:r>
          </a:p>
          <a:p>
            <a:pPr algn="ctr"/>
            <a:r>
              <a:rPr lang="ru-RU" sz="33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Техническое дополнительное образование реализуется по многим направлениям, в числе которых автомоделирование, робототехника и интеллектуальные системы, компьютерная техника и программирование плюс масса других интересных профилей.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00FF"/>
                </a:solidFill>
                <a:effectLst/>
              </a:rPr>
              <a:t>Техническая направленность</a:t>
            </a:r>
            <a:endParaRPr lang="ru-RU" dirty="0">
              <a:solidFill>
                <a:srgbClr val="0000FF"/>
              </a:solidFill>
              <a:effectLst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4096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00FF"/>
                </a:solidFill>
                <a:effectLst/>
              </a:rPr>
              <a:t>Техническая направленность</a:t>
            </a:r>
            <a:endParaRPr lang="ru-RU" dirty="0"/>
          </a:p>
        </p:txBody>
      </p:sp>
      <p:pic>
        <p:nvPicPr>
          <p:cNvPr id="6146" name="Picture 2" descr="C:\Users\User\Desktop\Napravleniya_tehnicheskoy_programmy_DO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51831"/>
            <a:ext cx="8208912" cy="49253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 целом направления программ дополнительного образования полностью учитывают потребности и интересы подрастающего поколения. Занятия по выбранному профилю нередко помогают определиться с будущим призванием ребенка (что особенно актуально для спортивной и художественной направленности).</a:t>
            </a:r>
            <a:br>
              <a:rPr lang="ru-RU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mtClean="0"/>
              <a:t/>
            </a:r>
            <a:br>
              <a:rPr lang="ru-RU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ctr"/>
            <a:endParaRPr lang="ru-RU" sz="4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Программы физкультурно-спортивной направленности </a:t>
            </a:r>
            <a:r>
              <a:rPr lang="ru-RU" sz="500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ставят своей главной целью физическое совершенствование учащихся. Развитие достигается через приобщение к здоровому образу жизни. Из самых перспективных и одаренных детей в будущем формируется национальный резерв спорта больших достижений.</a:t>
            </a:r>
            <a:r>
              <a:rPr lang="ru-RU" sz="5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Направленность  включает комплексы программ спортподготовки (по всем существующим видам спорта), </a:t>
            </a:r>
            <a:r>
              <a:rPr lang="ru-RU" sz="5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ЛФК  </a:t>
            </a:r>
            <a:r>
              <a:rPr lang="ru-RU" sz="5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и общего физического профиля.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Физкультурно-спортивная направленность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Napravleniya_fizkulturno-sportivnoy_programm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95536" y="1367855"/>
            <a:ext cx="8424936" cy="46534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Физкультурно-спортивная направленность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ru-RU" sz="35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Направленность для любителей истории. В изучаемый объект входит не только страна, но и судьбы известных соотечественников, российские династии, родословные.</a:t>
            </a:r>
          </a:p>
          <a:p>
            <a:pPr algn="ctr"/>
            <a:r>
              <a:rPr lang="ru-RU" sz="35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Спектр программ, относящихся к туристско-краеведческому направлению, тяжело поддается перечислению. К ним относятся туризм (пеший, водный, горный и др.), краеведение, музееведение, альпинизм и прочие профили, основу которых составляют исторические исследования.</a:t>
            </a:r>
            <a:br>
              <a:rPr lang="ru-RU" sz="35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Туристско-краеведческая направленность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Туристско-краеведческая направленность</a:t>
            </a:r>
            <a:br>
              <a:rPr lang="ru-RU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C:\Users\User\Desktop\Napravleniya_turistsko-kraevedcheskoy_programm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3" y="1065422"/>
            <a:ext cx="8379789" cy="50278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Программа дополнительного образования социально-педагогической направленности может решать широкий круг задач – от знакомства детей с правовыми нормами государства и формирования патриотизма и почтительного уважения к ветеранам и их заслугам до развития управленческих способностей и самоменеджмента.</a:t>
            </a:r>
            <a:br>
              <a:rPr lang="ru-RU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Социально-педагогическая направленность </a:t>
            </a:r>
            <a:endParaRPr lang="ru-RU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Социально-педагогическая направленность </a:t>
            </a:r>
            <a:endParaRPr lang="ru-RU" dirty="0"/>
          </a:p>
        </p:txBody>
      </p:sp>
      <p:pic>
        <p:nvPicPr>
          <p:cNvPr id="3074" name="Picture 2" descr="C:\Users\User\Desktop\programmy_sots-ped_profily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583878"/>
            <a:ext cx="7635708" cy="45814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Художественно эстетическое дополнительное образование призвано развить у детей общую эстетическую культуру. В рамках программ этого профиля совершенствуются способности к тому или иному виду искусства. Ребенок получает возможность самореализоваться в творчестве и отточить коммуникативные навыки. Дополнительное художественное образование условно подразделяется на 5 блоков: музыкальное творчество, хореография, театральное искусство, изо и декоративно-прикладная направленность, эстрада и цирк.</a:t>
            </a:r>
            <a:br>
              <a:rPr lang="ru-RU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Художественная направленность</a:t>
            </a:r>
            <a:endParaRPr lang="ru-RU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Художественная направленность</a:t>
            </a:r>
            <a:endParaRPr lang="ru-RU" dirty="0"/>
          </a:p>
        </p:txBody>
      </p:sp>
      <p:pic>
        <p:nvPicPr>
          <p:cNvPr id="4098" name="Picture 2" descr="C:\Users\User\Desktop\Bloki_hudozhestvennogo_obrazovaniy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383973"/>
            <a:ext cx="7848872" cy="47093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93</TotalTime>
  <Words>383</Words>
  <Application>Microsoft Office PowerPoint</Application>
  <PresentationFormat>Экран (4:3)</PresentationFormat>
  <Paragraphs>23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Направленности  в дополнительном образовании</vt:lpstr>
      <vt:lpstr>Физкультурно-спортивная направленность</vt:lpstr>
      <vt:lpstr>Физкультурно-спортивная направленность</vt:lpstr>
      <vt:lpstr>Туристско-краеведческая направленность</vt:lpstr>
      <vt:lpstr> Туристско-краеведческая направленность  </vt:lpstr>
      <vt:lpstr>Социально-педагогическая направленность </vt:lpstr>
      <vt:lpstr>Социально-педагогическая направленность </vt:lpstr>
      <vt:lpstr>Художественная направленность</vt:lpstr>
      <vt:lpstr>Художественная направленность</vt:lpstr>
      <vt:lpstr>Естественнонаучная направленность</vt:lpstr>
      <vt:lpstr>Естественнонаучная направленность</vt:lpstr>
      <vt:lpstr>Техническая направленность</vt:lpstr>
      <vt:lpstr>Техническая направленность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9</cp:revision>
  <dcterms:created xsi:type="dcterms:W3CDTF">2021-02-04T06:15:04Z</dcterms:created>
  <dcterms:modified xsi:type="dcterms:W3CDTF">2021-02-04T10:29:52Z</dcterms:modified>
</cp:coreProperties>
</file>