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6" r:id="rId3"/>
    <p:sldId id="274" r:id="rId4"/>
    <p:sldId id="279" r:id="rId5"/>
    <p:sldId id="276" r:id="rId6"/>
    <p:sldId id="278" r:id="rId7"/>
    <p:sldId id="264" r:id="rId8"/>
    <p:sldId id="281" r:id="rId9"/>
    <p:sldId id="280" r:id="rId10"/>
    <p:sldId id="260" r:id="rId11"/>
    <p:sldId id="266" r:id="rId12"/>
    <p:sldId id="265" r:id="rId13"/>
    <p:sldId id="267" r:id="rId14"/>
    <p:sldId id="269" r:id="rId15"/>
    <p:sldId id="270" r:id="rId16"/>
    <p:sldId id="271" r:id="rId17"/>
    <p:sldId id="268" r:id="rId18"/>
    <p:sldId id="272" r:id="rId19"/>
    <p:sldId id="285" r:id="rId20"/>
    <p:sldId id="261" r:id="rId21"/>
    <p:sldId id="257" r:id="rId22"/>
    <p:sldId id="258" r:id="rId23"/>
    <p:sldId id="259" r:id="rId24"/>
    <p:sldId id="283" r:id="rId25"/>
    <p:sldId id="284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32" y="-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3E5CB-EFBB-41E0-AA8A-EAF5C7DA3831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8AE75-310F-467D-B3C3-4961CA338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25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3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33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AE75-310F-467D-B3C3-4961CA3383E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2.jpeg"/><Relationship Id="rId10" Type="http://schemas.openxmlformats.org/officeDocument/2006/relationships/image" Target="../media/image41.jpeg"/><Relationship Id="rId4" Type="http://schemas.openxmlformats.org/officeDocument/2006/relationships/image" Target="../media/image34.gif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2.jpeg"/><Relationship Id="rId4" Type="http://schemas.openxmlformats.org/officeDocument/2006/relationships/image" Target="../media/image34.gif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jpeg"/><Relationship Id="rId10" Type="http://schemas.openxmlformats.org/officeDocument/2006/relationships/image" Target="../media/image48.jpeg"/><Relationship Id="rId4" Type="http://schemas.openxmlformats.org/officeDocument/2006/relationships/image" Target="../media/image34.gi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3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3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jpeg"/><Relationship Id="rId4" Type="http://schemas.openxmlformats.org/officeDocument/2006/relationships/image" Target="../media/image34.gif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34.gif"/><Relationship Id="rId9" Type="http://schemas.openxmlformats.org/officeDocument/2006/relationships/hyperlink" Target="https://cdtrogovskay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jpeg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2.jpeg"/><Relationship Id="rId10" Type="http://schemas.openxmlformats.org/officeDocument/2006/relationships/image" Target="../media/image60.jpeg"/><Relationship Id="rId4" Type="http://schemas.openxmlformats.org/officeDocument/2006/relationships/image" Target="../media/image34.gif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&#1057;&#1059;&#1055;&#1045;&#1056;&#1043;&#1045;&#1056;&#1054;&#1048;%20&#1053;&#1072;&#1096;&#1080;%20&#1076;&#1077;&#1090;&#1080;.mp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file:///E:\&#1080;&#1085;&#1086;&#1074;&#1072;&#1094;%20&#1087;&#1088;&#1086;&#1077;&#1082;&#1090;\&#1057;&#1091;&#1087;&#1077;&#1088;&#1075;&#1077;&#1088;&#1086;&#1080;.%20&#1054;&#1055;&#1056;&#1054;&#1057;..mp4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77000" pressure="19"/>
                    </a14:imgEffect>
                    <a14:imgEffect>
                      <a14:saturation sa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835696" y="3464"/>
            <a:ext cx="5688632" cy="3792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User\Desktop\иновац проект\20d812607c781ef5ad10826149cbc16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75931"/>
          <a:stretch/>
        </p:blipFill>
        <p:spPr bwMode="auto">
          <a:xfrm>
            <a:off x="0" y="3795886"/>
            <a:ext cx="9142563" cy="13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3" y="2571750"/>
            <a:ext cx="6224017" cy="1314450"/>
          </a:xfrm>
        </p:spPr>
        <p:txBody>
          <a:bodyPr/>
          <a:lstStyle/>
          <a:p>
            <a:r>
              <a:rPr lang="ru-RU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примере работы школьного </a:t>
            </a:r>
          </a:p>
          <a:p>
            <a:r>
              <a:rPr lang="ru-RU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краеведческого музея «Истоки» </a:t>
            </a:r>
          </a:p>
          <a:p>
            <a:r>
              <a:rPr lang="ru-RU" spc="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МБУДО ЦТ «Радуга»</a:t>
            </a:r>
            <a:endParaRPr lang="ru-RU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771550"/>
            <a:ext cx="5832648" cy="18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Музейная педагогика как инновационная технология формирования гражданско-патриотической позиции детей </a:t>
            </a:r>
            <a:endParaRPr lang="ru-RU" b="1" cap="none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84062" y="195486"/>
            <a:ext cx="31918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Инновационный проект</a:t>
            </a: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" name="Picture 2" descr="C:\Users\User\Desktop\иновац проект\Hologram-PNG-Pic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281" y="-236562"/>
            <a:ext cx="10297144" cy="52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9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066" y="205979"/>
            <a:ext cx="2092766" cy="493563"/>
          </a:xfrm>
        </p:spPr>
        <p:txBody>
          <a:bodyPr/>
          <a:lstStyle/>
          <a:p>
            <a:r>
              <a:rPr lang="ru-RU" sz="2000" b="1" dirty="0" smtClean="0"/>
              <a:t>Конкурсы</a:t>
            </a:r>
            <a:endParaRPr lang="ru-RU" b="1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иновац проект\23892236-16698586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0" r="13754" b="8586"/>
          <a:stretch/>
        </p:blipFill>
        <p:spPr bwMode="auto">
          <a:xfrm>
            <a:off x="0" y="0"/>
            <a:ext cx="967066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31590"/>
            <a:ext cx="2664296" cy="27363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Муниципальный конкурс творческих работ «Эхо чеченской войны» (чеченская война);</a:t>
            </a:r>
          </a:p>
          <a:p>
            <a:r>
              <a:rPr lang="ru-RU" dirty="0"/>
              <a:t>Муниципальный конкурс творческих </a:t>
            </a:r>
            <a:r>
              <a:rPr lang="ru-RU" dirty="0" smtClean="0"/>
              <a:t>работ «Неизвестная война» (афганская война);</a:t>
            </a:r>
          </a:p>
          <a:p>
            <a:r>
              <a:rPr lang="ru-RU" dirty="0"/>
              <a:t>Муниципальный конкурс творческих </a:t>
            </a:r>
            <a:r>
              <a:rPr lang="ru-RU" dirty="0" smtClean="0"/>
              <a:t>работ «Мы вместе против фашизма» (СВО)</a:t>
            </a:r>
          </a:p>
        </p:txBody>
      </p:sp>
      <p:pic>
        <p:nvPicPr>
          <p:cNvPr id="8" name="Picture 2" descr="C:\Users\User\Desktop\иновац проект\конкурсы работы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07" y="866508"/>
            <a:ext cx="3428377" cy="1930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иновац проект\конкурсы работы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15" y="1024796"/>
            <a:ext cx="3334369" cy="1683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Жуков\IMG_60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5575" r="9281" b="8159"/>
          <a:stretch/>
        </p:blipFill>
        <p:spPr bwMode="auto">
          <a:xfrm>
            <a:off x="2951819" y="781348"/>
            <a:ext cx="3168352" cy="217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2 -0.042 L 0.37031 -0.206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-8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4 -0.04014 L 0.37136 -0.1920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7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56125E-6 L 0.40555 -0.2095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10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05979"/>
            <a:ext cx="1944216" cy="421555"/>
          </a:xfrm>
        </p:spPr>
        <p:txBody>
          <a:bodyPr/>
          <a:lstStyle/>
          <a:p>
            <a:r>
              <a:rPr lang="ru-RU" sz="2000" b="1" dirty="0" smtClean="0"/>
              <a:t>Проекты</a:t>
            </a:r>
            <a:endParaRPr lang="ru-RU" sz="2000" b="1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иновац проект\corporat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38"/>
            <a:ext cx="1018413" cy="101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87574"/>
            <a:ext cx="2664296" cy="352839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Проект «Поверка павших»;</a:t>
            </a:r>
          </a:p>
          <a:p>
            <a:r>
              <a:rPr lang="ru-RU" dirty="0" smtClean="0"/>
              <a:t>Проект «Достойны памяти герои»;</a:t>
            </a:r>
          </a:p>
          <a:p>
            <a:r>
              <a:rPr lang="ru-RU" dirty="0" smtClean="0"/>
              <a:t>Проект «Герои </a:t>
            </a:r>
            <a:r>
              <a:rPr lang="ru-RU" dirty="0"/>
              <a:t>в наших родословных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Проект «И </a:t>
            </a:r>
            <a:r>
              <a:rPr lang="ru-RU" dirty="0"/>
              <a:t>все о той войне</a:t>
            </a:r>
            <a:r>
              <a:rPr lang="ru-RU" dirty="0" smtClean="0"/>
              <a:t>…»</a:t>
            </a:r>
          </a:p>
          <a:p>
            <a:r>
              <a:rPr lang="ru-RU" dirty="0" smtClean="0"/>
              <a:t>Проект «Солдат </a:t>
            </a:r>
            <a:r>
              <a:rPr lang="ru-RU" dirty="0"/>
              <a:t>Победы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Проект </a:t>
            </a:r>
            <a:r>
              <a:rPr lang="ru-RU" dirty="0"/>
              <a:t>«Память народа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Проект </a:t>
            </a:r>
            <a:r>
              <a:rPr lang="ru-RU" dirty="0"/>
              <a:t>«Вечный след на земле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245" t="20670" r="12619" b="-1"/>
          <a:stretch/>
        </p:blipFill>
        <p:spPr bwMode="auto">
          <a:xfrm>
            <a:off x="2842320" y="717499"/>
            <a:ext cx="3387351" cy="223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372200" y="2289500"/>
            <a:ext cx="252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latin typeface="Arial" charset="0"/>
                <a:cs typeface="Arial" charset="0"/>
              </a:rPr>
              <a:t>Встреча с олимпийской чемпионкой Еленой Бережной - внучкой участника </a:t>
            </a:r>
            <a:r>
              <a:rPr lang="ru-RU" altLang="ru-RU" sz="1600" dirty="0" err="1">
                <a:latin typeface="Arial" charset="0"/>
                <a:cs typeface="Arial" charset="0"/>
              </a:rPr>
              <a:t>ВОв</a:t>
            </a:r>
            <a:r>
              <a:rPr lang="ru-RU" altLang="ru-RU" sz="1600" dirty="0">
                <a:latin typeface="Arial" charset="0"/>
                <a:cs typeface="Arial" charset="0"/>
              </a:rPr>
              <a:t>, </a:t>
            </a:r>
            <a:r>
              <a:rPr lang="ru-RU" altLang="ru-RU" sz="1600" dirty="0" err="1">
                <a:latin typeface="Arial" charset="0"/>
                <a:cs typeface="Arial" charset="0"/>
              </a:rPr>
              <a:t>роговчанина</a:t>
            </a:r>
            <a:r>
              <a:rPr lang="ru-RU" altLang="ru-RU" sz="1600" dirty="0">
                <a:latin typeface="Arial" charset="0"/>
                <a:cs typeface="Arial" charset="0"/>
              </a:rPr>
              <a:t> И.П. Захарова</a:t>
            </a:r>
          </a:p>
        </p:txBody>
      </p:sp>
      <p:pic>
        <p:nvPicPr>
          <p:cNvPr id="10" name="Picture 3" descr="C:\Users\User\Downloads\IMG_23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09" y="746982"/>
            <a:ext cx="3272772" cy="218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90132" y="2385583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latin typeface="Arial" charset="0"/>
                <a:cs typeface="Arial" charset="0"/>
              </a:rPr>
              <a:t>Встреча с </a:t>
            </a:r>
            <a:r>
              <a:rPr lang="ru-RU" altLang="ru-RU" sz="1600" dirty="0" err="1" smtClean="0">
                <a:latin typeface="Arial" charset="0"/>
                <a:cs typeface="Arial" charset="0"/>
              </a:rPr>
              <a:t>Кривцем</a:t>
            </a:r>
            <a:r>
              <a:rPr lang="ru-RU" altLang="ru-RU" sz="1600" dirty="0" smtClean="0">
                <a:latin typeface="Arial" charset="0"/>
                <a:cs typeface="Arial" charset="0"/>
              </a:rPr>
              <a:t> Сергеем Михайловичем – сыном участника </a:t>
            </a:r>
            <a:r>
              <a:rPr lang="ru-RU" altLang="ru-RU" sz="1600" dirty="0" err="1">
                <a:latin typeface="Arial" charset="0"/>
                <a:cs typeface="Arial" charset="0"/>
              </a:rPr>
              <a:t>ВОв</a:t>
            </a:r>
            <a:r>
              <a:rPr lang="ru-RU" altLang="ru-RU" sz="1600" dirty="0">
                <a:latin typeface="Arial" charset="0"/>
                <a:cs typeface="Arial" charset="0"/>
              </a:rPr>
              <a:t>, </a:t>
            </a:r>
            <a:r>
              <a:rPr lang="ru-RU" altLang="ru-RU" sz="1600" dirty="0" err="1">
                <a:latin typeface="Arial" charset="0"/>
                <a:cs typeface="Arial" charset="0"/>
              </a:rPr>
              <a:t>роговчанина</a:t>
            </a:r>
            <a:r>
              <a:rPr lang="ru-RU" altLang="ru-RU" sz="1600" dirty="0">
                <a:latin typeface="Arial" charset="0"/>
                <a:cs typeface="Arial" charset="0"/>
              </a:rPr>
              <a:t> </a:t>
            </a:r>
            <a:r>
              <a:rPr lang="ru-RU" altLang="ru-RU" sz="1600" dirty="0" smtClean="0">
                <a:latin typeface="Arial" charset="0"/>
                <a:cs typeface="Arial" charset="0"/>
              </a:rPr>
              <a:t>М.И. Кривца</a:t>
            </a:r>
            <a:endParaRPr lang="ru-RU" altLang="ru-RU" sz="1600" dirty="0">
              <a:latin typeface="Arial" charset="0"/>
              <a:cs typeface="Arial" charset="0"/>
            </a:endParaRPr>
          </a:p>
        </p:txBody>
      </p:sp>
      <p:pic>
        <p:nvPicPr>
          <p:cNvPr id="14" name="Picture 7" descr="C:\Users\User\Downloads\IMG_16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51" y="717408"/>
            <a:ext cx="3355620" cy="2237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3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256E-8 L 0.39774 -0.1928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9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86948E-6 L 0.42135 -0.1792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9" y="-8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256E-8 L 0.41181 -0.22061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0" y="-11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2097"/>
            <a:ext cx="2304256" cy="690284"/>
          </a:xfrm>
        </p:spPr>
        <p:txBody>
          <a:bodyPr/>
          <a:lstStyle/>
          <a:p>
            <a:r>
              <a:rPr lang="ru-RU" sz="2000" dirty="0" smtClean="0"/>
              <a:t>Сетевое взаимодействие</a:t>
            </a:r>
            <a:endParaRPr lang="ru-RU" sz="2000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иновац проект\сетевое взаимодействие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" y="117394"/>
            <a:ext cx="1091686" cy="9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6794" y="1769408"/>
            <a:ext cx="2582998" cy="2592288"/>
          </a:xfrm>
        </p:spPr>
        <p:txBody>
          <a:bodyPr/>
          <a:lstStyle/>
          <a:p>
            <a:r>
              <a:rPr lang="ru-RU" dirty="0" smtClean="0"/>
              <a:t>Образовательные организации;</a:t>
            </a:r>
          </a:p>
          <a:p>
            <a:r>
              <a:rPr lang="ru-RU" dirty="0" smtClean="0"/>
              <a:t>Социальное партнерство;</a:t>
            </a:r>
          </a:p>
          <a:p>
            <a:r>
              <a:rPr lang="ru-RU" dirty="0" smtClean="0"/>
              <a:t>Экономическая сеть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86389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86" y="857249"/>
            <a:ext cx="3134069" cy="208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76" y="738324"/>
            <a:ext cx="3143439" cy="2327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C:\Users\User\Downloads\IMG_357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24" y="836154"/>
            <a:ext cx="3197352" cy="213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9.99691E-7 L 0.40243 -0.205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22" y="-10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2518E-6 L 0.39774 -0.2125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10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99691E-7 L 0.40555 -0.2196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109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99691E-7 L 0.40955 -0.1916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9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799" y="63035"/>
            <a:ext cx="2385232" cy="1116179"/>
          </a:xfrm>
        </p:spPr>
        <p:txBody>
          <a:bodyPr/>
          <a:lstStyle/>
          <a:p>
            <a:r>
              <a:rPr lang="ru-RU" sz="2000" dirty="0" smtClean="0"/>
              <a:t>Работа с детьми-инвалидами и  детьми с ОВЗ</a:t>
            </a:r>
            <a:endParaRPr lang="ru-RU" sz="2000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000808"/>
            <a:ext cx="2736304" cy="1671600"/>
          </a:xfrm>
        </p:spPr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даптация </a:t>
            </a:r>
            <a:r>
              <a:rPr lang="ru-RU" dirty="0"/>
              <a:t>к окружающему </a:t>
            </a:r>
            <a:r>
              <a:rPr lang="ru-RU" dirty="0" smtClean="0"/>
              <a:t>обществу;</a:t>
            </a:r>
          </a:p>
          <a:p>
            <a:r>
              <a:rPr lang="ru-RU" dirty="0" smtClean="0"/>
              <a:t>Участие в конкурсах, проектах.</a:t>
            </a:r>
          </a:p>
          <a:p>
            <a:endParaRPr lang="ru-RU" dirty="0"/>
          </a:p>
        </p:txBody>
      </p:sp>
      <p:pic>
        <p:nvPicPr>
          <p:cNvPr id="7" name="Picture 5" descr="C:\Users\User\Desktop\иновац проект\3-december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1032295" cy="9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Фото\Новая папка\20230208_1538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92552"/>
            <a:ext cx="3456384" cy="2299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User\Desktop\иновац проект\шамра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64" y="293154"/>
            <a:ext cx="2177816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7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24E-6 L 0.41754 -0.1940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9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1623E-6 L 0.42326 -0.1789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8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2449"/>
            <a:ext cx="2988786" cy="349547"/>
          </a:xfrm>
        </p:spPr>
        <p:txBody>
          <a:bodyPr/>
          <a:lstStyle/>
          <a:p>
            <a:r>
              <a:rPr lang="ru-RU" sz="2000" dirty="0" smtClean="0"/>
              <a:t>Благотворительность</a:t>
            </a:r>
            <a:endParaRPr lang="ru-RU" sz="2000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02449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иновац проект\159-1593840_logo-charity-donation-icon-благотворительность-пн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3478"/>
            <a:ext cx="971655" cy="10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1454" y="1347614"/>
            <a:ext cx="2722354" cy="2736304"/>
          </a:xfrm>
        </p:spPr>
        <p:txBody>
          <a:bodyPr/>
          <a:lstStyle/>
          <a:p>
            <a:r>
              <a:rPr lang="ru-RU" dirty="0" smtClean="0"/>
              <a:t>Сбор гуманитарной помощи для жителей Донбасса;</a:t>
            </a:r>
          </a:p>
          <a:p>
            <a:r>
              <a:rPr lang="ru-RU" dirty="0" smtClean="0"/>
              <a:t>Сбор гуманитарной помощи для бойцов СВО;</a:t>
            </a:r>
          </a:p>
          <a:p>
            <a:r>
              <a:rPr lang="ru-RU" dirty="0" smtClean="0"/>
              <a:t>Сотрудничество с АНБО «Помогаем вместе»</a:t>
            </a:r>
            <a:endParaRPr lang="ru-RU" dirty="0"/>
          </a:p>
        </p:txBody>
      </p:sp>
      <p:pic>
        <p:nvPicPr>
          <p:cNvPr id="8" name="Picture 2" descr="D:\конкурсы\Жуков\IMG_9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52751"/>
            <a:ext cx="3168352" cy="2112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User\Downloads\IMG_11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43" y="917603"/>
            <a:ext cx="3119313" cy="2079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ownloads\IMG-20231120-WA0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7986" r="3868" b="16241"/>
          <a:stretch/>
        </p:blipFill>
        <p:spPr bwMode="auto">
          <a:xfrm>
            <a:off x="2909267" y="878658"/>
            <a:ext cx="3325463" cy="2092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18729E-6 L 0.38594 -0.2209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1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6362E-6 L 0.40156 -0.2024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-10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4526E-6 L 0.41736 -0.1959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9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106" y="205978"/>
            <a:ext cx="2351773" cy="660529"/>
          </a:xfrm>
        </p:spPr>
        <p:txBody>
          <a:bodyPr/>
          <a:lstStyle/>
          <a:p>
            <a:r>
              <a:rPr lang="ru-RU" sz="2000" dirty="0" smtClean="0"/>
              <a:t>Интерактивный музей</a:t>
            </a:r>
            <a:endParaRPr lang="ru-RU" sz="2000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иновац проект\1619584544_23-phonoteka_org-p-fon-dlya-prezentatsii-kommunikatsiya-2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550"/>
            <a:ext cx="1140107" cy="114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496" y="1823698"/>
            <a:ext cx="2808312" cy="2548251"/>
          </a:xfrm>
        </p:spPr>
        <p:txBody>
          <a:bodyPr>
            <a:normAutofit/>
          </a:bodyPr>
          <a:lstStyle/>
          <a:p>
            <a:r>
              <a:rPr lang="ru-RU" dirty="0" smtClean="0"/>
              <a:t>Виртуальные экскурсии;</a:t>
            </a:r>
          </a:p>
          <a:p>
            <a:r>
              <a:rPr lang="ru-RU" dirty="0" smtClean="0"/>
              <a:t>Презентации;</a:t>
            </a:r>
          </a:p>
          <a:p>
            <a:r>
              <a:rPr lang="ru-RU" dirty="0" smtClean="0"/>
              <a:t>Видеоролики;</a:t>
            </a:r>
          </a:p>
          <a:p>
            <a:r>
              <a:rPr lang="ru-RU" dirty="0" smtClean="0"/>
              <a:t>Аккаунты в соц. сетях;</a:t>
            </a:r>
          </a:p>
          <a:p>
            <a:r>
              <a:rPr lang="ru-RU" dirty="0" smtClean="0"/>
              <a:t>Сайт Центра творчества «Радуга».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0" r="66377" b="20660"/>
          <a:stretch/>
        </p:blipFill>
        <p:spPr bwMode="auto">
          <a:xfrm>
            <a:off x="3384922" y="27600"/>
            <a:ext cx="2294804" cy="3462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44" y="701432"/>
            <a:ext cx="3062912" cy="2269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00192" y="2567277"/>
            <a:ext cx="2700808" cy="369332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  <a:hlinkClick r:id="rId9"/>
              </a:rPr>
              <a:t>https</a:t>
            </a:r>
            <a:r>
              <a:rPr lang="ru-RU" b="1" dirty="0"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en-US" b="1" dirty="0" err="1">
                <a:latin typeface="Arial" pitchFamily="34" charset="0"/>
                <a:cs typeface="Arial" pitchFamily="34" charset="0"/>
                <a:hlinkClick r:id="rId9"/>
              </a:rPr>
              <a:t>cdtrogovskaya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7339996" flipH="1">
            <a:off x="4693350" y="1553947"/>
            <a:ext cx="720080" cy="625122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3028239"/>
            <a:ext cx="2700808" cy="92333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Участники онлайн-школы «Новый цифровой музей»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6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4653E-6 L 0.39028 -0.1777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-88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7248E-6 L 0.43316 -0.1798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90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2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2376264" cy="421555"/>
          </a:xfrm>
        </p:spPr>
        <p:txBody>
          <a:bodyPr/>
          <a:lstStyle/>
          <a:p>
            <a:r>
              <a:rPr lang="ru-RU" sz="2000" dirty="0" smtClean="0"/>
              <a:t>Наставничество</a:t>
            </a:r>
            <a:endParaRPr lang="ru-RU" sz="2000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иновац проект\2571847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1127895" cy="10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419622"/>
            <a:ext cx="2448272" cy="2510011"/>
          </a:xfrm>
        </p:spPr>
        <p:txBody>
          <a:bodyPr/>
          <a:lstStyle/>
          <a:p>
            <a:r>
              <a:rPr lang="ru-RU" dirty="0" smtClean="0"/>
              <a:t>Разновозрастное наставничество;</a:t>
            </a:r>
          </a:p>
          <a:p>
            <a:r>
              <a:rPr lang="ru-RU" dirty="0" smtClean="0"/>
              <a:t>Реверсивное наставничество.</a:t>
            </a:r>
            <a:endParaRPr lang="ru-RU" dirty="0"/>
          </a:p>
        </p:txBody>
      </p:sp>
      <p:pic>
        <p:nvPicPr>
          <p:cNvPr id="9" name="Picture 8" descr="C:\Users\User\Downloads\IMG_68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/>
          <a:stretch/>
        </p:blipFill>
        <p:spPr bwMode="auto">
          <a:xfrm>
            <a:off x="2937907" y="724469"/>
            <a:ext cx="3268185" cy="2397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7991E-7 L 0.41736 -0.223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05979"/>
            <a:ext cx="2520280" cy="349547"/>
          </a:xfrm>
        </p:spPr>
        <p:txBody>
          <a:bodyPr/>
          <a:lstStyle/>
          <a:p>
            <a:r>
              <a:rPr lang="ru-RU" sz="2000" dirty="0" smtClean="0"/>
              <a:t>Профориентация</a:t>
            </a:r>
            <a:endParaRPr lang="ru-RU" sz="2000" dirty="0"/>
          </a:p>
        </p:txBody>
      </p:sp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иновац проект\1675794037_grizly-club-p-nachalo-puti-klipart-4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27"/>
            <a:ext cx="1768088" cy="14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491630"/>
            <a:ext cx="2736304" cy="3024336"/>
          </a:xfrm>
        </p:spPr>
        <p:txBody>
          <a:bodyPr>
            <a:normAutofit/>
          </a:bodyPr>
          <a:lstStyle/>
          <a:p>
            <a:r>
              <a:rPr lang="ru-RU" dirty="0" smtClean="0"/>
              <a:t>Встречи с людьми интересных профессий;</a:t>
            </a:r>
          </a:p>
          <a:p>
            <a:r>
              <a:rPr lang="ru-RU" dirty="0" smtClean="0"/>
              <a:t>Экскурсионная деятельность;</a:t>
            </a:r>
          </a:p>
          <a:p>
            <a:r>
              <a:rPr lang="ru-RU" dirty="0" smtClean="0"/>
              <a:t>Архивная работа.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84" y="755837"/>
            <a:ext cx="3390632" cy="225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D:\Жуков\IMG_00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54" y="828722"/>
            <a:ext cx="3279491" cy="2186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D:\Жуков\IMG_01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96" y="755836"/>
            <a:ext cx="3388820" cy="225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4" descr="D:\сохраненное\Documents\Мероприятия\Родительское собрание июнь 2021\ЭКСКУРСОВОДЫ\IMG_799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35" y="755836"/>
            <a:ext cx="3223922" cy="239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4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8612E-6 L 0.39375 -0.202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0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389 L 0.41736 -0.1814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9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8612E-6 L 0.40955 -0.202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10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9494E-6 L 0.43715 -0.1592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58" y="-79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7494"/>
            <a:ext cx="6120680" cy="4590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5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иновац проект\computer_pc_PNG1021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138"/>
            <a:ext cx="5544616" cy="47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6757023" y="2905732"/>
            <a:ext cx="2127209" cy="13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Aa4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3"/>
            <a:ext cx="9144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8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Прямая соединительная линия 59"/>
          <p:cNvCxnSpPr/>
          <p:nvPr/>
        </p:nvCxnSpPr>
        <p:spPr>
          <a:xfrm>
            <a:off x="4809777" y="2873084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958797" y="2871531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1104337" y="2900792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815514" y="2122478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958798" y="2143246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endCxn id="21" idx="0"/>
          </p:cNvCxnSpPr>
          <p:nvPr/>
        </p:nvCxnSpPr>
        <p:spPr>
          <a:xfrm>
            <a:off x="4818383" y="1300953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930144" y="1300952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091665" y="1300951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091664" y="2122479"/>
            <a:ext cx="5737" cy="200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4114840" cy="504056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cap="all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Модель проекта</a:t>
            </a:r>
            <a:endParaRPr lang="ru-RU" b="1" cap="all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069" y="545653"/>
            <a:ext cx="211568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Актуальность проекта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229396"/>
            <a:ext cx="179156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Цель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2890" y="693112"/>
            <a:ext cx="179588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Задачи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4076" y="3813133"/>
            <a:ext cx="2736303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Предполагаемый результат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326791" y="1147065"/>
            <a:ext cx="1791979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Этапы проекта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08221" y="915566"/>
            <a:ext cx="288032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Виды деятельности по проекту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6116" y="1501114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Исследовательский поиск, экспедиции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56116" y="3058353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Конкурсы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3665" y="2279716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Проекты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120381" y="3043612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Сетевое взаимодействие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120381" y="1501114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Наставничество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120381" y="2279716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Профориентация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996120" y="2971612"/>
            <a:ext cx="1656000" cy="61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Работа с детьми-инвалидами и детьми с ОВЗ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3996120" y="2279716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Интерактивный музей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996120" y="1501114"/>
            <a:ext cx="1656000" cy="54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100" dirty="0" smtClean="0"/>
              <a:t>Благотворительность</a:t>
            </a:r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55347" y="3813131"/>
            <a:ext cx="244827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План реализации проекта</a:t>
            </a:r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63665" y="4299942"/>
            <a:ext cx="234000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400" dirty="0" smtClean="0"/>
              <a:t>Ресурсное обеспечение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5292080" y="4299942"/>
            <a:ext cx="234000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Перспективы развития</a:t>
            </a:r>
            <a:endParaRPr lang="ru-RU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2705222" y="4298227"/>
            <a:ext cx="244827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sz="1400" dirty="0" smtClean="0"/>
              <a:t>Мониторинг результатов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878528" y="1501114"/>
            <a:ext cx="2736303" cy="6491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200" dirty="0" smtClean="0"/>
              <a:t>I</a:t>
            </a:r>
            <a:r>
              <a:rPr lang="ru-RU" sz="1200" dirty="0" smtClean="0"/>
              <a:t> этап Подготовительный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878528" y="2243327"/>
            <a:ext cx="2736303" cy="6491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II </a:t>
            </a:r>
            <a:r>
              <a:rPr lang="ru-RU" sz="1200" dirty="0" smtClean="0"/>
              <a:t>этап</a:t>
            </a:r>
          </a:p>
          <a:p>
            <a:pPr algn="ctr"/>
            <a:r>
              <a:rPr lang="ru-RU" sz="1200" dirty="0" smtClean="0"/>
              <a:t>Практический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4628" y="2989018"/>
            <a:ext cx="2736303" cy="6491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III</a:t>
            </a:r>
            <a:r>
              <a:rPr lang="ru-RU" sz="1200" dirty="0" smtClean="0"/>
              <a:t> этап</a:t>
            </a:r>
          </a:p>
          <a:p>
            <a:pPr algn="ctr"/>
            <a:r>
              <a:rPr lang="en-US" sz="1200" dirty="0" smtClean="0"/>
              <a:t> </a:t>
            </a:r>
            <a:r>
              <a:rPr lang="ru-RU" sz="1200" dirty="0" smtClean="0"/>
              <a:t>Обобщающий</a:t>
            </a:r>
            <a:endParaRPr lang="ru-RU" sz="12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051720" y="1223343"/>
            <a:ext cx="0" cy="16702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851920" y="1223343"/>
            <a:ext cx="0" cy="16691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1078379" y="1300953"/>
            <a:ext cx="37400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078379" y="2135628"/>
            <a:ext cx="37400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091665" y="2893586"/>
            <a:ext cx="37400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492152" y="545653"/>
            <a:ext cx="373603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Проблема инновационной деятельности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6120" y="3813133"/>
            <a:ext cx="2681984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Практическая значимость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11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иновац проект\83823177-89e4b980-a6d3-11ea-8e34-141ba7f21db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10235" r="6609" b="11211"/>
          <a:stretch/>
        </p:blipFill>
        <p:spPr bwMode="auto">
          <a:xfrm>
            <a:off x="755576" y="483518"/>
            <a:ext cx="7632848" cy="40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иновац проект\file-transf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21600"/>
            <a:ext cx="5400600" cy="31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иновац проект\компьютер гол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06"/>
            <a:ext cx="6840760" cy="51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1776007"/>
            <a:ext cx="41044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ru-RU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борник методических материалов для педагогических работников образовательных организаций Тимашевского района</a:t>
            </a:r>
            <a:endParaRPr lang="ru-RU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08090"/>
            <a:ext cx="1159586" cy="9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Users\User\Desktop\иновац проект\png-transparent-window-close-mac-maximize-minimize-template-operating-syste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3182" r="4042" b="5556"/>
          <a:stretch/>
        </p:blipFill>
        <p:spPr bwMode="auto">
          <a:xfrm>
            <a:off x="1259632" y="123478"/>
            <a:ext cx="6552728" cy="493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32" y="816142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31" y="2503900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52" y="812030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51" y="2503899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85" y="2503897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85" y="812028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03898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иновац проект\Yellow-Folders-PNG-Transparent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12029"/>
            <a:ext cx="572757" cy="46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5098" y="1278326"/>
            <a:ext cx="1500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Банк данных с метод. разработками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6754" y="1278321"/>
            <a:ext cx="147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Презентации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8350" y="127832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Банк фондов музея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6841" y="1288548"/>
            <a:ext cx="143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Видеоролики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5098" y="2974549"/>
            <a:ext cx="150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Виртуальные экскурсии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IMG_6957.JPG">
            <a:hlinkClick r:id="rId2" action="ppaction://hlinkfile"/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"/>
            <a:ext cx="77152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Прямая соединительная линия 57"/>
          <p:cNvCxnSpPr/>
          <p:nvPr/>
        </p:nvCxnSpPr>
        <p:spPr>
          <a:xfrm flipV="1">
            <a:off x="1626382" y="3333010"/>
            <a:ext cx="31232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1775700" y="3059836"/>
            <a:ext cx="31232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1763504" y="2622251"/>
            <a:ext cx="31232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1759742" y="2267058"/>
            <a:ext cx="31232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12" idx="3"/>
          </p:cNvCxnSpPr>
          <p:nvPr/>
        </p:nvCxnSpPr>
        <p:spPr>
          <a:xfrm flipV="1">
            <a:off x="1763504" y="1814789"/>
            <a:ext cx="312323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931862" y="1480606"/>
            <a:ext cx="6843" cy="185240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92546"/>
            <a:ext cx="324036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Модель проекта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411510"/>
            <a:ext cx="5832648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Актуальность проекта:</a:t>
            </a:r>
          </a:p>
          <a:p>
            <a:pPr algn="just"/>
            <a:r>
              <a:rPr lang="ru-RU" sz="700" dirty="0" smtClean="0"/>
              <a:t>  </a:t>
            </a:r>
            <a:endParaRPr lang="ru-RU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6003522" y="226844"/>
            <a:ext cx="266429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Цель:</a:t>
            </a:r>
          </a:p>
          <a:p>
            <a:pPr algn="just"/>
            <a:r>
              <a:rPr lang="ru-RU" sz="700" b="1" dirty="0"/>
              <a:t> </a:t>
            </a:r>
            <a:r>
              <a:rPr lang="ru-RU" sz="800" b="1" dirty="0"/>
              <a:t>- </a:t>
            </a:r>
            <a:r>
              <a:rPr lang="ru-RU" sz="800" dirty="0"/>
              <a:t>формирование национального самосознания (национальной и культурной идентичности) и ответственного гражданского поведения на основе изучения исторического наследия и современной жизни родного края</a:t>
            </a:r>
            <a:r>
              <a:rPr lang="ru-RU" sz="5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1" y="1195539"/>
            <a:ext cx="4820216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Задачи:</a:t>
            </a:r>
          </a:p>
          <a:p>
            <a:pPr marL="90488" indent="-84138" algn="just">
              <a:buFont typeface="Arial" pitchFamily="34" charset="0"/>
              <a:buChar char="•"/>
            </a:pPr>
            <a:r>
              <a:rPr lang="ru-RU" sz="700" dirty="0"/>
              <a:t>развитие  интереса у молодого поколения к изучению истории страны через практическое участие в работе Музея, шефстве над ветеранами и увековечивании памяти о героях Великой Отечественной войны;</a:t>
            </a:r>
          </a:p>
          <a:p>
            <a:pPr marL="90488" indent="-84138" algn="just">
              <a:buFont typeface="Arial" pitchFamily="34" charset="0"/>
              <a:buChar char="•"/>
            </a:pPr>
            <a:r>
              <a:rPr lang="ru-RU" sz="700" dirty="0"/>
              <a:t>приобщение  к традициям, культурному и историческому прошлому своей страны, своего района, своей станицы;</a:t>
            </a:r>
          </a:p>
          <a:p>
            <a:pPr marL="90488" indent="-84138" algn="just">
              <a:buFont typeface="Arial" pitchFamily="34" charset="0"/>
              <a:buChar char="•"/>
            </a:pPr>
            <a:r>
              <a:rPr lang="ru-RU" sz="700" dirty="0"/>
              <a:t>формирование у подростков и юношей позитивного отношения к Вооружённым Силам Отечества, готовности к службе в армии;</a:t>
            </a:r>
          </a:p>
          <a:p>
            <a:pPr marL="90488" indent="-84138" algn="just">
              <a:buFont typeface="Arial" pitchFamily="34" charset="0"/>
              <a:buChar char="•"/>
            </a:pPr>
            <a:r>
              <a:rPr lang="ru-RU" sz="700" dirty="0"/>
              <a:t>привитие школьникам чувства гордости, глубокого уважения и почитания символов Российской Федерации и исторических святынь Отечества;</a:t>
            </a:r>
          </a:p>
          <a:p>
            <a:pPr marL="90488" indent="-84138" algn="just">
              <a:buFont typeface="Arial" pitchFamily="34" charset="0"/>
              <a:buChar char="•"/>
            </a:pPr>
            <a:r>
              <a:rPr lang="ru-RU" sz="700" dirty="0"/>
              <a:t>создание условий для самовыражения, самореализации каждого члена клубов Музея через конкретные дела патриотической направленности;</a:t>
            </a:r>
          </a:p>
          <a:p>
            <a:pPr marL="90488" indent="-84138" algn="just">
              <a:buFont typeface="Arial" pitchFamily="34" charset="0"/>
              <a:buChar char="•"/>
            </a:pPr>
            <a:r>
              <a:rPr lang="ru-RU" sz="700" dirty="0"/>
              <a:t>использование материалов научных центров, государственных и общественных музеев, экскурсионных бюро, детских и молодёжных организаций, средств массовой информации в совместной работе по патриотическому воспитанию подрастающего поколения.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3059836"/>
            <a:ext cx="287600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Предполагаемый результат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00255" y="3059836"/>
            <a:ext cx="172819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Этапы проекта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0027" y="1195539"/>
            <a:ext cx="288032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Виды деятельности по проекту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1599346"/>
            <a:ext cx="1656000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Исследовательский поиск, экспедиции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075827" y="1599346"/>
            <a:ext cx="1656000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Конкурсы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2136253"/>
            <a:ext cx="1656000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Проекты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075827" y="1975921"/>
            <a:ext cx="1656000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Сетевое взаимодействие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2491446"/>
            <a:ext cx="1656000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Наставничество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2867654"/>
            <a:ext cx="1656000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Профориентация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075827" y="3032929"/>
            <a:ext cx="1656000" cy="6001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Работа с детьми-инвалидами и детьми с ОВЗ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2075827" y="2491446"/>
            <a:ext cx="1656000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Интерактивный музей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07504" y="3236808"/>
            <a:ext cx="1656000" cy="2616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Благотворительность</a:t>
            </a:r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78550" y="4181767"/>
            <a:ext cx="1631990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План-график</a:t>
            </a:r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187688" y="4551100"/>
            <a:ext cx="166364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Финансовое обеспечение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938705" y="4335656"/>
            <a:ext cx="1663642" cy="738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Перспективы распространения результатов</a:t>
            </a:r>
            <a:endParaRPr lang="ru-RU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3707904" y="4551100"/>
            <a:ext cx="166364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Мониторинг результатов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984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730000"/>
              </p:ext>
            </p:extLst>
          </p:nvPr>
        </p:nvGraphicFramePr>
        <p:xfrm>
          <a:off x="251520" y="267495"/>
          <a:ext cx="8424936" cy="45729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4416"/>
                <a:gridCol w="4680520"/>
              </a:tblGrid>
              <a:tr h="10372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Цели информационной войны, ведущейся против российского общества: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Воспитательная работа в этих условиях должна строиться по симметричным направлениям: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0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разрушить картину мира человека, лишить его способности адекватно понимать и интерпретировать действительность на основе искаженной информации и ложных знаний;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формирование правильной картины мира, информационная поддержка, разъяснение, работа с «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фейками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»;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0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разрушить ценности, подавить эмоции любви к Родине и патриотизма, заместить их негативом и паникой;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работа с ценностями, культурно-патриотическое воспитание и просвещение;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0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лишить людей способности к мобилизации и действиям, подавить их энергию или направить её против своего государства.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организация деятельности, направленной на формирование активной гражданской позиции и патриотизма, готовности к защите Родины.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Управляющая кнопка: далее 2">
            <a:hlinkClick r:id="rId2" action="ppaction://hlinkfile" highlightClick="1"/>
          </p:cNvPr>
          <p:cNvSpPr/>
          <p:nvPr/>
        </p:nvSpPr>
        <p:spPr>
          <a:xfrm>
            <a:off x="7956376" y="4876006"/>
            <a:ext cx="792088" cy="26749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9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9502"/>
            <a:ext cx="3240360" cy="720080"/>
          </a:xfrm>
        </p:spPr>
        <p:txBody>
          <a:bodyPr>
            <a:noAutofit/>
          </a:bodyPr>
          <a:lstStyle/>
          <a:p>
            <a:r>
              <a:rPr lang="ru-RU" sz="4400" b="1" dirty="0"/>
              <a:t>Цель: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187" y="1491630"/>
            <a:ext cx="7920880" cy="26776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700" b="1" dirty="0"/>
              <a:t> </a:t>
            </a:r>
            <a:r>
              <a:rPr lang="ru-RU" sz="2800" b="1" dirty="0"/>
              <a:t>- </a:t>
            </a:r>
            <a:r>
              <a:rPr lang="ru-RU" sz="2800" dirty="0"/>
              <a:t>формирование национального самосознания (национальной и культурной идентичности) и ответственного гражданского поведения на основе изучения исторического наследия и современной жизни родного края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96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7232"/>
            <a:ext cx="3240360" cy="792088"/>
          </a:xfrm>
        </p:spPr>
        <p:txBody>
          <a:bodyPr>
            <a:noAutofit/>
          </a:bodyPr>
          <a:lstStyle/>
          <a:p>
            <a:r>
              <a:rPr lang="ru-RU" sz="4400" b="1" dirty="0"/>
              <a:t>Задачи: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771550"/>
            <a:ext cx="7704856" cy="39087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5738" indent="-185738" algn="just">
              <a:buFont typeface="Arial" pitchFamily="34" charset="0"/>
              <a:buChar char="•"/>
            </a:pPr>
            <a:r>
              <a:rPr lang="ru-RU" sz="1600" dirty="0" smtClean="0"/>
              <a:t>развитие</a:t>
            </a:r>
            <a:r>
              <a:rPr lang="ru-RU" sz="1600" dirty="0"/>
              <a:t>  интереса у молодого поколения к изучению истории страны через практическое участие в работе Музея, шефстве над ветеранами и увековечивании памяти о героях Великой Отечественной войны;</a:t>
            </a:r>
          </a:p>
          <a:p>
            <a:pPr marL="185738" indent="-185738" algn="just">
              <a:buFont typeface="Arial" pitchFamily="34" charset="0"/>
              <a:buChar char="•"/>
            </a:pPr>
            <a:r>
              <a:rPr lang="ru-RU" sz="1600" dirty="0"/>
              <a:t>приобщение  к традициям, культурному и историческому прошлому своей страны, своего района, своей станицы;</a:t>
            </a:r>
          </a:p>
          <a:p>
            <a:pPr marL="185738" indent="-185738" algn="just">
              <a:buFont typeface="Arial" pitchFamily="34" charset="0"/>
              <a:buChar char="•"/>
            </a:pPr>
            <a:r>
              <a:rPr lang="ru-RU" sz="1600" dirty="0"/>
              <a:t>формирование у подростков и юношей позитивного отношения к Вооружённым Силам Отечества, готовности к службе в армии;</a:t>
            </a:r>
          </a:p>
          <a:p>
            <a:pPr marL="185738" indent="-185738" algn="just">
              <a:buFont typeface="Arial" pitchFamily="34" charset="0"/>
              <a:buChar char="•"/>
            </a:pPr>
            <a:r>
              <a:rPr lang="ru-RU" sz="1600" dirty="0"/>
              <a:t>привитие школьникам чувства гордости, глубокого уважения и почитания символов Российской Федерации и исторических святынь Отечества;</a:t>
            </a:r>
          </a:p>
          <a:p>
            <a:pPr marL="185738" indent="-185738" algn="just">
              <a:buFont typeface="Arial" pitchFamily="34" charset="0"/>
              <a:buChar char="•"/>
            </a:pPr>
            <a:r>
              <a:rPr lang="ru-RU" sz="1600" dirty="0"/>
              <a:t>создание условий для самовыражения, самореализации каждого члена клубов Музея через конкретные дела патриотической направленности;</a:t>
            </a:r>
          </a:p>
          <a:p>
            <a:pPr marL="185738" indent="-185738" algn="just">
              <a:buFont typeface="Arial" pitchFamily="34" charset="0"/>
              <a:buChar char="•"/>
            </a:pPr>
            <a:r>
              <a:rPr lang="ru-RU" sz="1600" dirty="0"/>
              <a:t>использование материалов научных центров, государственных и общественных музеев, экскурсионных бюро, детских и молодёжных организаций, средств массовой информации в совместной работе по патриотическому воспитанию подрастающего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val="7593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" name="Picture 3" descr="D:\Жуков\IMG_02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/>
          <a:stretch/>
        </p:blipFill>
        <p:spPr bwMode="auto">
          <a:xfrm>
            <a:off x="5460906" y="109451"/>
            <a:ext cx="3607457" cy="2534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 r="4385"/>
          <a:stretch/>
        </p:blipFill>
        <p:spPr bwMode="auto">
          <a:xfrm>
            <a:off x="6464140" y="2739635"/>
            <a:ext cx="2636545" cy="2164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D:\Документы\Жуков\20220627_1618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r="39204"/>
          <a:stretch/>
        </p:blipFill>
        <p:spPr bwMode="auto">
          <a:xfrm>
            <a:off x="5251810" y="2944330"/>
            <a:ext cx="1481673" cy="2218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" descr="D:\Документы\Жуков\20220627_1619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r="30711" b="11106"/>
          <a:stretch/>
        </p:blipFill>
        <p:spPr bwMode="auto">
          <a:xfrm>
            <a:off x="3263712" y="3291831"/>
            <a:ext cx="2345036" cy="187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D:\Документы\Жуков\поисковая экспедиция\IMG_08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171913"/>
            <a:ext cx="2910765" cy="1940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 descr="D:\Жуков\Крымск\IMG_0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29" y="1563638"/>
            <a:ext cx="2905464" cy="1936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D:\Жуков\IMG_11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" y="1563638"/>
            <a:ext cx="2508707" cy="1672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D:\Жуков\IMG_65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" y="26603"/>
            <a:ext cx="2492036" cy="1661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90" y="-254248"/>
            <a:ext cx="2768336" cy="195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3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" y="54117"/>
            <a:ext cx="3503362" cy="2589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D:\Жуков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3682"/>
          <a:stretch/>
        </p:blipFill>
        <p:spPr bwMode="auto">
          <a:xfrm>
            <a:off x="5792647" y="195486"/>
            <a:ext cx="3331596" cy="2143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Жуков\IMG_7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2715766"/>
            <a:ext cx="3641602" cy="2427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Жуков\IMG_6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12428"/>
          <a:stretch/>
        </p:blipFill>
        <p:spPr bwMode="auto">
          <a:xfrm>
            <a:off x="5928080" y="2571750"/>
            <a:ext cx="3215919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09" y="3393629"/>
            <a:ext cx="2453250" cy="174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65" y="0"/>
            <a:ext cx="2520280" cy="186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59" y="1765643"/>
            <a:ext cx="2287697" cy="1695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6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иновац проект\s1200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504"/>
            <a:ext cx="1181435" cy="10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иновац проект\23892236-16698586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0" r="13754" b="8586"/>
          <a:stretch/>
        </p:blipFill>
        <p:spPr bwMode="auto">
          <a:xfrm>
            <a:off x="2551249" y="-29421"/>
            <a:ext cx="967066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иновац проект\corporat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63" y="-36431"/>
            <a:ext cx="1018413" cy="101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иновац проект\сетевое взаимодействие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308" y="82476"/>
            <a:ext cx="1091686" cy="9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иновац проект\2571847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7" y="3791047"/>
            <a:ext cx="1127895" cy="10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иновац проект\1619584544_23-phonoteka_org-p-fon-dlya-prezentatsii-kommunikatsiya-23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16" y="3684216"/>
            <a:ext cx="1140107" cy="114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User\Desktop\иновац проект\3-december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592589"/>
            <a:ext cx="1032295" cy="9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User\Desktop\иновац проект\159-1593840_logo-charity-donation-icon-благотворительность-пнг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308" y="3392355"/>
            <a:ext cx="971655" cy="10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H="1" flipV="1">
            <a:off x="1475657" y="1518938"/>
            <a:ext cx="864095" cy="5712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3149608" y="1230187"/>
            <a:ext cx="277129" cy="6007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463988" y="1151260"/>
            <a:ext cx="180020" cy="6796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339752" y="2715766"/>
            <a:ext cx="800142" cy="10752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283968" y="2794178"/>
            <a:ext cx="216024" cy="9162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5351966" y="1320537"/>
            <a:ext cx="1164250" cy="5799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1403650" y="2427734"/>
            <a:ext cx="792086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170323" y="2715766"/>
            <a:ext cx="1599027" cy="9129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" idx="6"/>
          </p:cNvCxnSpPr>
          <p:nvPr/>
        </p:nvCxnSpPr>
        <p:spPr>
          <a:xfrm flipV="1">
            <a:off x="6346682" y="2223255"/>
            <a:ext cx="1224136" cy="758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TextBox 1038"/>
          <p:cNvSpPr txBox="1"/>
          <p:nvPr/>
        </p:nvSpPr>
        <p:spPr>
          <a:xfrm>
            <a:off x="42301" y="367826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Профориентация</a:t>
            </a:r>
            <a:endParaRPr lang="ru-RU" sz="1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1245018" y="467973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Наставничество</a:t>
            </a:r>
            <a:endParaRPr lang="ru-RU" sz="16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3432983" y="4710555"/>
            <a:ext cx="233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Интерактивный музей</a:t>
            </a:r>
            <a:endParaRPr lang="ru-RU" sz="1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94263" y="1103440"/>
            <a:ext cx="197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Исследовательский поиск</a:t>
            </a:r>
          </a:p>
          <a:p>
            <a:pPr algn="ctr"/>
            <a:r>
              <a:rPr lang="ru-RU" sz="1600" b="1" dirty="0" smtClean="0"/>
              <a:t>Экспедиции</a:t>
            </a:r>
            <a:endParaRPr lang="ru-RU" sz="16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2564941" y="934163"/>
            <a:ext cx="1034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Конкурсы</a:t>
            </a:r>
            <a:endParaRPr lang="ru-RU" sz="16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4391980" y="812706"/>
            <a:ext cx="1022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Проекты</a:t>
            </a:r>
            <a:endParaRPr lang="ru-RU" sz="16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6069879" y="1000716"/>
            <a:ext cx="255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Сетевое взаимодействие</a:t>
            </a:r>
            <a:endParaRPr lang="ru-RU" sz="16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6304831" y="4482040"/>
            <a:ext cx="208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Благотворительность</a:t>
            </a:r>
            <a:endParaRPr lang="ru-RU" sz="16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6516216" y="259375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Работа с детьми-инвалидами и детьми с ОВЗ</a:t>
            </a:r>
            <a:endParaRPr lang="ru-RU" sz="1600" b="1" dirty="0"/>
          </a:p>
        </p:txBody>
      </p:sp>
      <p:sp>
        <p:nvSpPr>
          <p:cNvPr id="4" name="Овал 3"/>
          <p:cNvSpPr/>
          <p:nvPr/>
        </p:nvSpPr>
        <p:spPr>
          <a:xfrm>
            <a:off x="2109114" y="1791207"/>
            <a:ext cx="4237568" cy="101579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C:\Users\User\Desktop\иновац проект\1675794037_grizly-club-p-nachalo-puti-klipart-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" y="2378858"/>
            <a:ext cx="1768088" cy="14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5416" y="1840071"/>
            <a:ext cx="4335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Виды </a:t>
            </a:r>
            <a:r>
              <a:rPr lang="ru-RU" sz="2800" b="1" smtClean="0"/>
              <a:t>деятельности по </a:t>
            </a:r>
            <a:r>
              <a:rPr lang="ru-RU" sz="2800" b="1" dirty="0" smtClean="0"/>
              <a:t>проекту</a:t>
            </a:r>
          </a:p>
        </p:txBody>
      </p:sp>
    </p:spTree>
    <p:extLst>
      <p:ext uri="{BB962C8B-B14F-4D97-AF65-F5344CB8AC3E}">
        <p14:creationId xmlns:p14="http://schemas.microsoft.com/office/powerpoint/2010/main" val="40500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иновац проект\60829214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385">
            <a:off x="7372391" y="304114"/>
            <a:ext cx="1759773" cy="112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иновац проект\O1CN01cD3kXB22OQmtartWt_!!6000000007110-0-tbvid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3718"/>
            <a:ext cx="9144000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иновац проект\450cb270baf3d06cb2b80b63d3649b22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60" y="754187"/>
            <a:ext cx="3098586" cy="2224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User\Downloads\IMG_65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15" y="754187"/>
            <a:ext cx="3383761" cy="225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Для баннера\коллаж\9 снаруж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93" y="828477"/>
            <a:ext cx="3266404" cy="2177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иновац проект\s1200 - копи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51470"/>
            <a:ext cx="1093199" cy="9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0770"/>
            <a:ext cx="2880320" cy="857250"/>
          </a:xfrm>
        </p:spPr>
        <p:txBody>
          <a:bodyPr/>
          <a:lstStyle/>
          <a:p>
            <a:r>
              <a:rPr lang="ru-RU" sz="2000" b="1" dirty="0" smtClean="0"/>
              <a:t>Исследовательский поиск</a:t>
            </a:r>
            <a:br>
              <a:rPr lang="ru-RU" sz="2000" b="1" dirty="0" smtClean="0"/>
            </a:br>
            <a:r>
              <a:rPr lang="ru-RU" sz="2000" b="1" dirty="0" smtClean="0"/>
              <a:t>Экспедиции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03598"/>
            <a:ext cx="2736304" cy="3600400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 в архивах Тимашевского района</a:t>
            </a:r>
          </a:p>
          <a:p>
            <a:r>
              <a:rPr lang="ru-RU" dirty="0" smtClean="0"/>
              <a:t>Поиск в сети Интернет</a:t>
            </a:r>
          </a:p>
          <a:p>
            <a:r>
              <a:rPr lang="ru-RU" dirty="0" smtClean="0"/>
              <a:t>Изучение литературы</a:t>
            </a:r>
          </a:p>
          <a:p>
            <a:r>
              <a:rPr lang="ru-RU" dirty="0" smtClean="0"/>
              <a:t>Встречи со старожилами, очевидцами событий, их родственниками </a:t>
            </a:r>
          </a:p>
          <a:p>
            <a:r>
              <a:rPr lang="ru-RU" dirty="0" smtClean="0"/>
              <a:t>Выездные экспедиции</a:t>
            </a:r>
          </a:p>
          <a:p>
            <a:r>
              <a:rPr lang="ru-RU" dirty="0" smtClean="0"/>
              <a:t>Экскурсии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0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2518E-6 L 0.41805 -0.1706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3" y="-85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10737E-6 L 0.42916 -0.2017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00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6776E-6 L 0.42916 -0.180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9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2164</TotalTime>
  <Words>547</Words>
  <Application>Microsoft Office PowerPoint</Application>
  <PresentationFormat>Экран (16:9)</PresentationFormat>
  <Paragraphs>152</Paragraphs>
  <Slides>24</Slides>
  <Notes>11</Notes>
  <HiddenSlides>1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Горизонт</vt:lpstr>
      <vt:lpstr>Эркер</vt:lpstr>
      <vt:lpstr>Музейная педагогика как инновационная технология формирования гражданско-патриотической позиции детей </vt:lpstr>
      <vt:lpstr>Модель проекта</vt:lpstr>
      <vt:lpstr>Презентация PowerPoint</vt:lpstr>
      <vt:lpstr>Цель:</vt:lpstr>
      <vt:lpstr>Задачи:</vt:lpstr>
      <vt:lpstr>Презентация PowerPoint</vt:lpstr>
      <vt:lpstr>Презентация PowerPoint</vt:lpstr>
      <vt:lpstr>Презентация PowerPoint</vt:lpstr>
      <vt:lpstr>Исследовательский поиск Экспедиции</vt:lpstr>
      <vt:lpstr>Конкурсы</vt:lpstr>
      <vt:lpstr>Проекты</vt:lpstr>
      <vt:lpstr>Сетевое взаимодействие</vt:lpstr>
      <vt:lpstr>Работа с детьми-инвалидами и  детьми с ОВЗ</vt:lpstr>
      <vt:lpstr>Благотворительность</vt:lpstr>
      <vt:lpstr>Интерактивный музей</vt:lpstr>
      <vt:lpstr>Наставничество</vt:lpstr>
      <vt:lpstr>Профориентация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95</cp:revision>
  <dcterms:created xsi:type="dcterms:W3CDTF">2023-11-13T06:13:19Z</dcterms:created>
  <dcterms:modified xsi:type="dcterms:W3CDTF">2023-11-22T07:17:37Z</dcterms:modified>
</cp:coreProperties>
</file>