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7" r:id="rId7"/>
    <p:sldId id="268" r:id="rId8"/>
    <p:sldId id="263" r:id="rId9"/>
    <p:sldId id="260" r:id="rId10"/>
    <p:sldId id="261" r:id="rId11"/>
    <p:sldId id="265" r:id="rId12"/>
    <p:sldId id="269" r:id="rId13"/>
    <p:sldId id="270" r:id="rId14"/>
    <p:sldId id="271" r:id="rId15"/>
    <p:sldId id="272" r:id="rId16"/>
    <p:sldId id="273" r:id="rId17"/>
    <p:sldId id="274" r:id="rId18"/>
    <p:sldId id="275" r:id="rId19"/>
    <p:sldId id="276" r:id="rId20"/>
    <p:sldId id="277" r:id="rId21"/>
    <p:sldId id="278" r:id="rId22"/>
    <p:sldId id="281" r:id="rId23"/>
    <p:sldId id="280"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3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8F4AC3A-E039-4CFE-83EB-9DBAEFE5F1A3}" type="datetimeFigureOut">
              <a:rPr lang="ru-RU"/>
              <a:pPr>
                <a:defRPr/>
              </a:pPr>
              <a:t>16.02.2026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4FD8FF-3CAE-4771-9650-5EF4E611A73E}" type="slidenum">
              <a:rPr lang="ru-RU"/>
              <a:pPr>
                <a:defRPr/>
              </a:pPr>
              <a:t>‹#›</a:t>
            </a:fld>
            <a:endParaRPr lang="ru-RU"/>
          </a:p>
        </p:txBody>
      </p:sp>
    </p:spTree>
    <p:extLst>
      <p:ext uri="{BB962C8B-B14F-4D97-AF65-F5344CB8AC3E}">
        <p14:creationId xmlns:p14="http://schemas.microsoft.com/office/powerpoint/2010/main" val="99974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F8C8F-1CE0-43D8-AEBE-F0EA9311FAEC}" type="datetimeFigureOut">
              <a:rPr lang="ru-RU"/>
              <a:pPr>
                <a:defRPr/>
              </a:pPr>
              <a:t>16.02.2026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D7FB6E-2F4A-415F-B651-46F4CDD147C9}" type="slidenum">
              <a:rPr lang="ru-RU"/>
              <a:pPr>
                <a:defRPr/>
              </a:pPr>
              <a:t>‹#›</a:t>
            </a:fld>
            <a:endParaRPr lang="ru-RU"/>
          </a:p>
        </p:txBody>
      </p:sp>
    </p:spTree>
    <p:extLst>
      <p:ext uri="{BB962C8B-B14F-4D97-AF65-F5344CB8AC3E}">
        <p14:creationId xmlns:p14="http://schemas.microsoft.com/office/powerpoint/2010/main" val="38175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7E7F28-3546-4DF2-940E-F9AC53401433}" type="datetimeFigureOut">
              <a:rPr lang="ru-RU"/>
              <a:pPr>
                <a:defRPr/>
              </a:pPr>
              <a:t>16.02.2026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C84CB5-AACC-4380-A956-FBD5C475703D}" type="slidenum">
              <a:rPr lang="ru-RU"/>
              <a:pPr>
                <a:defRPr/>
              </a:pPr>
              <a:t>‹#›</a:t>
            </a:fld>
            <a:endParaRPr lang="ru-RU"/>
          </a:p>
        </p:txBody>
      </p:sp>
    </p:spTree>
    <p:extLst>
      <p:ext uri="{BB962C8B-B14F-4D97-AF65-F5344CB8AC3E}">
        <p14:creationId xmlns:p14="http://schemas.microsoft.com/office/powerpoint/2010/main" val="37213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580B33-AA5D-4150-9660-F006C56F8D2B}" type="datetimeFigureOut">
              <a:rPr lang="ru-RU"/>
              <a:pPr>
                <a:defRPr/>
              </a:pPr>
              <a:t>16.02.2026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09EE07-A452-4DC0-9708-C12A88A79E3A}" type="slidenum">
              <a:rPr lang="ru-RU"/>
              <a:pPr>
                <a:defRPr/>
              </a:pPr>
              <a:t>‹#›</a:t>
            </a:fld>
            <a:endParaRPr lang="ru-RU"/>
          </a:p>
        </p:txBody>
      </p:sp>
    </p:spTree>
    <p:extLst>
      <p:ext uri="{BB962C8B-B14F-4D97-AF65-F5344CB8AC3E}">
        <p14:creationId xmlns:p14="http://schemas.microsoft.com/office/powerpoint/2010/main" val="332224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BF10EBC-C77B-434A-BDBA-EF9934BDB568}" type="datetimeFigureOut">
              <a:rPr lang="ru-RU"/>
              <a:pPr>
                <a:defRPr/>
              </a:pPr>
              <a:t>16.02.2026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6BB9E5-DDF4-4FDB-832E-481AC08A8238}" type="slidenum">
              <a:rPr lang="ru-RU"/>
              <a:pPr>
                <a:defRPr/>
              </a:pPr>
              <a:t>‹#›</a:t>
            </a:fld>
            <a:endParaRPr lang="ru-RU"/>
          </a:p>
        </p:txBody>
      </p:sp>
    </p:spTree>
    <p:extLst>
      <p:ext uri="{BB962C8B-B14F-4D97-AF65-F5344CB8AC3E}">
        <p14:creationId xmlns:p14="http://schemas.microsoft.com/office/powerpoint/2010/main" val="386440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F848B90-AFAD-4F13-879D-58C79678732F}" type="datetimeFigureOut">
              <a:rPr lang="ru-RU"/>
              <a:pPr>
                <a:defRPr/>
              </a:pPr>
              <a:t>16.02.2026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86459D-D76B-4828-BF22-B61F41BD8BAF}" type="slidenum">
              <a:rPr lang="ru-RU"/>
              <a:pPr>
                <a:defRPr/>
              </a:pPr>
              <a:t>‹#›</a:t>
            </a:fld>
            <a:endParaRPr lang="ru-RU"/>
          </a:p>
        </p:txBody>
      </p:sp>
    </p:spTree>
    <p:extLst>
      <p:ext uri="{BB962C8B-B14F-4D97-AF65-F5344CB8AC3E}">
        <p14:creationId xmlns:p14="http://schemas.microsoft.com/office/powerpoint/2010/main" val="272217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3E974A-4080-4F1B-910A-C362A8184313}" type="datetimeFigureOut">
              <a:rPr lang="ru-RU"/>
              <a:pPr>
                <a:defRPr/>
              </a:pPr>
              <a:t>16.02.2026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1C7AC2A-4484-48A5-9CEA-F15F186A4CFE}" type="slidenum">
              <a:rPr lang="ru-RU"/>
              <a:pPr>
                <a:defRPr/>
              </a:pPr>
              <a:t>‹#›</a:t>
            </a:fld>
            <a:endParaRPr lang="ru-RU"/>
          </a:p>
        </p:txBody>
      </p:sp>
    </p:spTree>
    <p:extLst>
      <p:ext uri="{BB962C8B-B14F-4D97-AF65-F5344CB8AC3E}">
        <p14:creationId xmlns:p14="http://schemas.microsoft.com/office/powerpoint/2010/main" val="210581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E6E31BE-9425-4BFB-BB1A-E741AACB5915}" type="datetimeFigureOut">
              <a:rPr lang="ru-RU"/>
              <a:pPr>
                <a:defRPr/>
              </a:pPr>
              <a:t>16.02.2026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730B249-A3D9-45DB-A372-62EDBB249D16}" type="slidenum">
              <a:rPr lang="ru-RU"/>
              <a:pPr>
                <a:defRPr/>
              </a:pPr>
              <a:t>‹#›</a:t>
            </a:fld>
            <a:endParaRPr lang="ru-RU"/>
          </a:p>
        </p:txBody>
      </p:sp>
    </p:spTree>
    <p:extLst>
      <p:ext uri="{BB962C8B-B14F-4D97-AF65-F5344CB8AC3E}">
        <p14:creationId xmlns:p14="http://schemas.microsoft.com/office/powerpoint/2010/main" val="204903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046AB4D-67A0-452F-8676-C2AE2887293A}" type="datetimeFigureOut">
              <a:rPr lang="ru-RU"/>
              <a:pPr>
                <a:defRPr/>
              </a:pPr>
              <a:t>16.02.2026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C28F3F7-C8EC-4F41-96D3-07B7FAC5B976}" type="slidenum">
              <a:rPr lang="ru-RU"/>
              <a:pPr>
                <a:defRPr/>
              </a:pPr>
              <a:t>‹#›</a:t>
            </a:fld>
            <a:endParaRPr lang="ru-RU"/>
          </a:p>
        </p:txBody>
      </p:sp>
    </p:spTree>
    <p:extLst>
      <p:ext uri="{BB962C8B-B14F-4D97-AF65-F5344CB8AC3E}">
        <p14:creationId xmlns:p14="http://schemas.microsoft.com/office/powerpoint/2010/main" val="182274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7C9212-105C-426C-AE44-D1B80DDE5104}" type="datetimeFigureOut">
              <a:rPr lang="ru-RU"/>
              <a:pPr>
                <a:defRPr/>
              </a:pPr>
              <a:t>16.02.2026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3219DAB-9747-49A0-8C74-D630C79A7C2A}" type="slidenum">
              <a:rPr lang="ru-RU"/>
              <a:pPr>
                <a:defRPr/>
              </a:pPr>
              <a:t>‹#›</a:t>
            </a:fld>
            <a:endParaRPr lang="ru-RU"/>
          </a:p>
        </p:txBody>
      </p:sp>
    </p:spTree>
    <p:extLst>
      <p:ext uri="{BB962C8B-B14F-4D97-AF65-F5344CB8AC3E}">
        <p14:creationId xmlns:p14="http://schemas.microsoft.com/office/powerpoint/2010/main" val="95413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471F3E-31A2-47B9-93A9-B516D25CA264}" type="datetimeFigureOut">
              <a:rPr lang="ru-RU"/>
              <a:pPr>
                <a:defRPr/>
              </a:pPr>
              <a:t>16.02.2026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ABCC1F-7E28-453B-8C6F-4DF16EE73855}" type="slidenum">
              <a:rPr lang="ru-RU"/>
              <a:pPr>
                <a:defRPr/>
              </a:pPr>
              <a:t>‹#›</a:t>
            </a:fld>
            <a:endParaRPr lang="ru-RU"/>
          </a:p>
        </p:txBody>
      </p:sp>
    </p:spTree>
    <p:extLst>
      <p:ext uri="{BB962C8B-B14F-4D97-AF65-F5344CB8AC3E}">
        <p14:creationId xmlns:p14="http://schemas.microsoft.com/office/powerpoint/2010/main" val="270633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1295E0-9B28-4BF1-B18B-07BD3842D398}" type="datetimeFigureOut">
              <a:rPr lang="ru-RU"/>
              <a:pPr>
                <a:defRPr/>
              </a:pPr>
              <a:t>16.02.2026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3C674EC-696F-4177-B3B1-074DFB6B995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1076;&#1077;&#1081;&#1089;&#1090;&#1074;&#1080;&#1077;%20&#1089;&#1080;&#1075;&#1072;&#1088;&#1077;&#1090;.avi"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1076;&#1077;&#1081;&#1089;&#1090;&#1074;&#1080;&#1077;%20&#1085;&#1080;&#1082;&#1086;&#1090;&#1080;&#1085;&#1072;.avi" TargetMode="External"/><Relationship Id="rId1" Type="http://schemas.openxmlformats.org/officeDocument/2006/relationships/slideLayout" Target="../slideLayouts/slideLayout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596" y="2428868"/>
            <a:ext cx="3929090" cy="2214578"/>
          </a:xfrm>
          <a:ln>
            <a:miter lim="800000"/>
            <a:headEnd/>
            <a:tailEnd/>
          </a:ln>
          <a:extLst/>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Смерть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без</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rPr>
              <a:t>выстрелов</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357188"/>
            <a:ext cx="4900613" cy="6143625"/>
          </a:xfrm>
        </p:spPr>
        <p:txBody>
          <a:bodyPr/>
          <a:lstStyle/>
          <a:p>
            <a:pPr eaLnBrk="1" hangingPunct="1"/>
            <a:r>
              <a:rPr lang="ru-RU" smtClean="0">
                <a:latin typeface="Georgia" pitchFamily="18" charset="0"/>
              </a:rPr>
              <a:t>Курение подростков, в первую очередь, сказывается на нервной и сердечной - сосудистой системах. В 12-15 лет они уже жалуются на отдышку при физической нагрузке. В результате многолетних наблюдений французский доктор Декалзне еще 100 лет назад пришел к убеждению, что даже незначительное курение вызывает у детей малокровие, расстройство пищеварения.</a:t>
            </a:r>
          </a:p>
          <a:p>
            <a:pPr eaLnBrk="1" hangingPunct="1"/>
            <a:r>
              <a:rPr lang="ru-RU" b="1" smtClean="0">
                <a:latin typeface="Georgia" pitchFamily="18" charset="0"/>
              </a:rPr>
              <a:t>Курение отрицательно влияет на успеваемость школьника. Число неуспевающих возрастает в тех классах, где больше курящих.</a:t>
            </a:r>
            <a:endParaRPr lang="ru-RU" smtClean="0">
              <a:latin typeface="Georgia" pitchFamily="18" charset="0"/>
            </a:endParaRPr>
          </a:p>
          <a:p>
            <a:pPr eaLnBrk="1" hangingPunct="1"/>
            <a:r>
              <a:rPr lang="ru-RU" smtClean="0">
                <a:latin typeface="Georgia" pitchFamily="18" charset="0"/>
              </a:rPr>
              <a:t>Курение школьников замедляет их физическое и психическое развитие. Состояние здоровья, подорванное курением, не позволяет выбрать род занятий по душе, добиться успеха (например, юношам стать летчиками, космонавтами, спортсменами, девушкам - балеринами, певицами и др. ).</a:t>
            </a:r>
          </a:p>
          <a:p>
            <a:pPr eaLnBrk="1" hangingPunct="1"/>
            <a:r>
              <a:rPr lang="ru-RU" smtClean="0">
                <a:latin typeface="Georgia" pitchFamily="18" charset="0"/>
              </a:rPr>
              <a:t>Курение и школьник несовместимы. Школьные годы - это годы роста как физического, так и умственного. Организму нужно много сил, чтобы справиться со всеми нагрузками. Как известно, навыки, привычки, усвоенные в школьном возрасте, самые прочные. Это относиться не только к полезным, но и к вредным привычкам. Чем раньше дети, подростки, юноши, девушки познакомятся с курением и начнут курить, тем быстрее привыкнут к нему, и в дальнейшем отказаться от курения будет очень трудно.</a:t>
            </a:r>
          </a:p>
          <a:p>
            <a:pPr eaLnBrk="1" hangingPunct="1"/>
            <a:endParaRPr lang="ru-RU" smtClean="0"/>
          </a:p>
        </p:txBody>
      </p:sp>
      <p:pic>
        <p:nvPicPr>
          <p:cNvPr id="11267" name="Содержимое 4" descr="GCH_3C31_02Na.jpg"/>
          <p:cNvPicPr>
            <a:picLocks noGrp="1" noChangeAspect="1"/>
          </p:cNvPicPr>
          <p:nvPr>
            <p:ph idx="1"/>
          </p:nvPr>
        </p:nvPicPr>
        <p:blipFill>
          <a:blip r:embed="rId2">
            <a:extLst>
              <a:ext uri="{28A0092B-C50C-407E-A947-70E740481C1C}">
                <a14:useLocalDpi xmlns:a14="http://schemas.microsoft.com/office/drawing/2010/main" val="0"/>
              </a:ext>
            </a:extLst>
          </a:blip>
          <a:srcRect l="23698"/>
          <a:stretch>
            <a:fillRect/>
          </a:stretch>
        </p:blipFill>
        <p:spPr>
          <a:xfrm>
            <a:off x="5357813" y="714375"/>
            <a:ext cx="3730625" cy="4000500"/>
          </a:xfrm>
        </p:spPr>
      </p:pic>
      <p:sp>
        <p:nvSpPr>
          <p:cNvPr id="11268" name="Text Box 5"/>
          <p:cNvSpPr txBox="1">
            <a:spLocks noChangeArrowheads="1"/>
          </p:cNvSpPr>
          <p:nvPr/>
        </p:nvSpPr>
        <p:spPr bwMode="auto">
          <a:xfrm>
            <a:off x="6443663" y="6237288"/>
            <a:ext cx="2397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u="sng">
                <a:hlinkClick r:id="rId3" action="ppaction://hlinkfile"/>
              </a:rPr>
              <a:t>действие сигарет.avi</a:t>
            </a:r>
            <a:endParaRPr lang="ru-RU" u="sng"/>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par>
                          <p:cTn id="28" fill="hold" nodeType="afterGroup">
                            <p:stCondLst>
                              <p:cond delay="2000"/>
                            </p:stCondLst>
                            <p:childTnLst>
                              <p:par>
                                <p:cTn id="29" presetID="8" presetClass="entr" presetSubtype="32" fill="hold" nodeType="afterEffect">
                                  <p:stCondLst>
                                    <p:cond delay="0"/>
                                  </p:stCondLst>
                                  <p:childTnLst>
                                    <p:set>
                                      <p:cBhvr>
                                        <p:cTn id="30" dur="1" fill="hold">
                                          <p:stCondLst>
                                            <p:cond delay="0"/>
                                          </p:stCondLst>
                                        </p:cTn>
                                        <p:tgtEl>
                                          <p:spTgt spid="11267"/>
                                        </p:tgtEl>
                                        <p:attrNameLst>
                                          <p:attrName>style.visibility</p:attrName>
                                        </p:attrNameLst>
                                      </p:cBhvr>
                                      <p:to>
                                        <p:strVal val="visible"/>
                                      </p:to>
                                    </p:set>
                                    <p:animEffect transition="in" filter="diamond(out)">
                                      <p:cBhvr>
                                        <p:cTn id="31"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Текст 3"/>
          <p:cNvSpPr>
            <a:spLocks noGrp="1"/>
          </p:cNvSpPr>
          <p:nvPr>
            <p:ph type="body" sz="half" idx="2"/>
          </p:nvPr>
        </p:nvSpPr>
        <p:spPr>
          <a:xfrm>
            <a:off x="457200" y="857250"/>
            <a:ext cx="7758113" cy="5268913"/>
          </a:xfrm>
        </p:spPr>
        <p:txBody>
          <a:bodyPr/>
          <a:lstStyle/>
          <a:p>
            <a:pPr algn="ctr" eaLnBrk="1" hangingPunct="1"/>
            <a:r>
              <a:rPr lang="ru-RU" sz="4000" smtClean="0">
                <a:latin typeface="Georgia" pitchFamily="18" charset="0"/>
              </a:rPr>
              <a:t>Если же вести речь о подростках, то нужно заявить более категорично: </a:t>
            </a:r>
            <a:r>
              <a:rPr lang="ru-RU" sz="4000" smtClean="0">
                <a:solidFill>
                  <a:srgbClr val="C00000"/>
                </a:solidFill>
                <a:latin typeface="Georgia" pitchFamily="18" charset="0"/>
              </a:rPr>
              <a:t>УМСТВЕННЫЙ ТРУД И КУРЕНИЕ - НЕСОВМЕСТИМЫ!</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12290">
                                            <p:txEl>
                                              <p:pRg st="0" end="0"/>
                                            </p:txEl>
                                          </p:spTgt>
                                        </p:tgtEl>
                                      </p:cBhvr>
                                    </p:animEffect>
                                    <p:animScale>
                                      <p:cBhvr>
                                        <p:cTn id="7" dur="1000" autoRev="1" fill="hold"/>
                                        <p:tgtEl>
                                          <p:spTgt spid="122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643063" y="285750"/>
            <a:ext cx="7215187" cy="1162050"/>
          </a:xfrm>
        </p:spPr>
        <p:txBody>
          <a:bodyPr/>
          <a:lstStyle/>
          <a:p>
            <a:pPr algn="ctr" eaLnBrk="1" hangingPunct="1"/>
            <a:r>
              <a:rPr lang="ru-RU" smtClean="0">
                <a:latin typeface="Georgia" pitchFamily="18" charset="0"/>
              </a:rPr>
              <a:t>Вопрос: Только ли рак легкого грозит курильщикам или еще какие-либо онкологические заболевания?</a:t>
            </a:r>
            <a:r>
              <a:rPr lang="ru-RU" smtClean="0"/>
              <a:t/>
            </a:r>
            <a:br>
              <a:rPr lang="ru-RU" smtClean="0"/>
            </a:br>
            <a:endParaRPr lang="ru-RU" smtClean="0"/>
          </a:p>
        </p:txBody>
      </p:sp>
      <p:sp>
        <p:nvSpPr>
          <p:cNvPr id="13315" name="Текст 3"/>
          <p:cNvSpPr>
            <a:spLocks noGrp="1"/>
          </p:cNvSpPr>
          <p:nvPr>
            <p:ph type="body" sz="half" idx="2"/>
          </p:nvPr>
        </p:nvSpPr>
        <p:spPr>
          <a:xfrm>
            <a:off x="928688" y="1857375"/>
            <a:ext cx="7900987" cy="2071688"/>
          </a:xfrm>
        </p:spPr>
        <p:txBody>
          <a:bodyPr/>
          <a:lstStyle/>
          <a:p>
            <a:pPr eaLnBrk="1" hangingPunct="1"/>
            <a:r>
              <a:rPr lang="ru-RU" sz="1800" smtClean="0">
                <a:latin typeface="Georgia" pitchFamily="18" charset="0"/>
              </a:rPr>
              <a:t>Да, Рак существует. В настоящее время так же установлена связь между курением и злокачественными образованиями нижних отделов мочевых путей, поджелудочной железы. Курение – важная причина, возникновение рака полости рта, верхней и нижней части глотки, гортани и пищевода. Причем, в сочетании с приемом больших количеств алкоголя риск развития данных заболеваний значительно возрастает. </a:t>
            </a:r>
          </a:p>
          <a:p>
            <a:pPr eaLnBrk="1" hangingPunct="1"/>
            <a:endParaRPr lang="ru-RU" smtClean="0"/>
          </a:p>
        </p:txBody>
      </p:sp>
      <p:pic>
        <p:nvPicPr>
          <p:cNvPr id="13316" name="Picture 2" descr="E:\классный час\курение\2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387850"/>
            <a:ext cx="14287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1785938" y="4271963"/>
            <a:ext cx="71437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atin typeface="Georgia" pitchFamily="18" charset="0"/>
              </a:rPr>
              <a:t>Смертность от всех болезней среди курящих на 70 % выше, чем среди не курящих. А у выкуривающих 20 и более сигарет в день – в 2 раза выше.</a:t>
            </a:r>
          </a:p>
          <a:p>
            <a:pPr eaLnBrk="1" hangingPunct="1"/>
            <a:r>
              <a:rPr lang="ru-RU">
                <a:latin typeface="Georgia" pitchFamily="18" charset="0"/>
              </a:rPr>
              <a:t>Опухолевые заболевания, вызываемые курением, включают в себя: рак легкого, полости рта, глотки, гортани, пищевода, мочевого пузыря, почечных лоханок, поджелудочной железы. </a:t>
            </a:r>
          </a:p>
          <a:p>
            <a:pPr eaLnBrk="1" hangingPunct="1"/>
            <a:r>
              <a:rPr lang="ru-RU">
                <a:latin typeface="Georgia" pitchFamily="18" charset="0"/>
              </a:rPr>
              <a:t>Самый распространенный из них – рак легкого.</a:t>
            </a:r>
          </a:p>
          <a:p>
            <a:pPr eaLnBrk="1" hangingPunct="1"/>
            <a:endParaRPr lang="ru-RU"/>
          </a:p>
        </p:txBody>
      </p:sp>
      <p:pic>
        <p:nvPicPr>
          <p:cNvPr id="13318" name="Picture 7" descr="T:\картинки\анимашки\ANIQ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7"/>
                                        </p:tgtEl>
                                        <p:attrNameLst>
                                          <p:attrName>style.visibility</p:attrName>
                                        </p:attrNameLst>
                                      </p:cBhvr>
                                      <p:to>
                                        <p:strVal val="visible"/>
                                      </p:to>
                                    </p:set>
                                    <p:anim calcmode="lin" valueType="num">
                                      <p:cBhvr>
                                        <p:cTn id="14" dur="500" fill="hold"/>
                                        <p:tgtEl>
                                          <p:spTgt spid="13317"/>
                                        </p:tgtEl>
                                        <p:attrNameLst>
                                          <p:attrName>ppt_w</p:attrName>
                                        </p:attrNameLst>
                                      </p:cBhvr>
                                      <p:tavLst>
                                        <p:tav tm="0">
                                          <p:val>
                                            <p:fltVal val="0"/>
                                          </p:val>
                                        </p:tav>
                                        <p:tav tm="100000">
                                          <p:val>
                                            <p:strVal val="#ppt_w"/>
                                          </p:val>
                                        </p:tav>
                                      </p:tavLst>
                                    </p:anim>
                                    <p:anim calcmode="lin" valueType="num">
                                      <p:cBhvr>
                                        <p:cTn id="15" dur="500" fill="hold"/>
                                        <p:tgtEl>
                                          <p:spTgt spid="13317"/>
                                        </p:tgtEl>
                                        <p:attrNameLst>
                                          <p:attrName>ppt_h</p:attrName>
                                        </p:attrNameLst>
                                      </p:cBhvr>
                                      <p:tavLst>
                                        <p:tav tm="0">
                                          <p:val>
                                            <p:fltVal val="0"/>
                                          </p:val>
                                        </p:tav>
                                        <p:tav tm="100000">
                                          <p:val>
                                            <p:strVal val="#ppt_h"/>
                                          </p:val>
                                        </p:tav>
                                      </p:tavLst>
                                    </p:anim>
                                    <p:animEffect transition="in" filter="fade">
                                      <p:cBhvr>
                                        <p:cTn id="16"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Текст 3"/>
          <p:cNvSpPr>
            <a:spLocks noGrp="1"/>
          </p:cNvSpPr>
          <p:nvPr>
            <p:ph type="body" sz="half" idx="2"/>
          </p:nvPr>
        </p:nvSpPr>
        <p:spPr>
          <a:xfrm>
            <a:off x="457200" y="1000125"/>
            <a:ext cx="4757738" cy="5643563"/>
          </a:xfrm>
        </p:spPr>
        <p:txBody>
          <a:bodyPr/>
          <a:lstStyle/>
          <a:p>
            <a:pPr eaLnBrk="1" hangingPunct="1"/>
            <a:r>
              <a:rPr lang="ru-RU" sz="2000" b="1" smtClean="0">
                <a:latin typeface="Georgia" pitchFamily="18" charset="0"/>
              </a:rPr>
              <a:t>Народная мудрость гласит: </a:t>
            </a:r>
          </a:p>
          <a:p>
            <a:pPr eaLnBrk="1" hangingPunct="1"/>
            <a:r>
              <a:rPr lang="ru-RU" sz="2000" b="1" smtClean="0">
                <a:latin typeface="Georgia" pitchFamily="18" charset="0"/>
              </a:rPr>
              <a:t>« Один курит – весь дом болеет».</a:t>
            </a:r>
          </a:p>
          <a:p>
            <a:pPr eaLnBrk="1" hangingPunct="1"/>
            <a:endParaRPr lang="ru-RU" sz="2000" b="1" smtClean="0">
              <a:latin typeface="Georgia" pitchFamily="18" charset="0"/>
            </a:endParaRPr>
          </a:p>
          <a:p>
            <a:pPr eaLnBrk="1" hangingPunct="1"/>
            <a:r>
              <a:rPr lang="ru-RU" smtClean="0">
                <a:latin typeface="Georgia" pitchFamily="18" charset="0"/>
              </a:rPr>
              <a:t>Установлено, что в организме курильщика задерживается только четвертая часть никотина. Еще одна четвертая разрушается при сгорании и остается в окурке. Остальное количество, то есть половина, загрязняет воздух помещения, в котором курят.</a:t>
            </a:r>
          </a:p>
          <a:p>
            <a:pPr eaLnBrk="1" hangingPunct="1"/>
            <a:r>
              <a:rPr lang="ru-RU" smtClean="0">
                <a:latin typeface="Georgia" pitchFamily="18" charset="0"/>
              </a:rPr>
              <a:t>Человек, который находился в течение часа в накуренном помещении, получает такую же дозу ядовитых веществ, как будто он выкурил 4 сигареты. Поэтому курильщик наносит вред не только своему здоровью, но и здоровью окружающих людей.</a:t>
            </a:r>
          </a:p>
          <a:p>
            <a:pPr eaLnBrk="1" hangingPunct="1"/>
            <a:r>
              <a:rPr lang="ru-RU" smtClean="0">
                <a:latin typeface="Georgia" pitchFamily="18" charset="0"/>
              </a:rPr>
              <a:t>При массовом распространении курения становится социально-опасным явлением. Ведь курящие люди отравляют атмосферу, повышают концентрацию канцерогенных веществ в воздухе, ведут к учащению пожаров в быту, на производстве и в лесу.</a:t>
            </a:r>
          </a:p>
          <a:p>
            <a:pPr eaLnBrk="1" hangingPunct="1"/>
            <a:r>
              <a:rPr lang="ru-RU" smtClean="0">
                <a:latin typeface="Georgia" pitchFamily="18" charset="0"/>
              </a:rPr>
              <a:t>Не курящие люди буквально в принудительном порядке вынуждены дышать «выхлопными газами» курящих.</a:t>
            </a:r>
          </a:p>
          <a:p>
            <a:pPr eaLnBrk="1" hangingPunct="1"/>
            <a:endParaRPr lang="ru-RU" smtClean="0"/>
          </a:p>
        </p:txBody>
      </p:sp>
      <p:sp>
        <p:nvSpPr>
          <p:cNvPr id="5" name="Заголовок 4"/>
          <p:cNvSpPr>
            <a:spLocks noGrp="1"/>
          </p:cNvSpPr>
          <p:nvPr>
            <p:ph type="title"/>
          </p:nvPr>
        </p:nvSpPr>
        <p:spPr>
          <a:xfrm>
            <a:off x="457200" y="273050"/>
            <a:ext cx="8329613" cy="461665"/>
          </a:xfrm>
          <a:ln>
            <a:miter lim="800000"/>
            <a:headEnd/>
            <a:tailEnd/>
          </a:ln>
          <a:extLst/>
        </p:spPr>
        <p:txBody>
          <a:bodyPr rtlCol="0">
            <a:spAutoFit/>
          </a:bodyPr>
          <a:lstStyle/>
          <a:p>
            <a:pPr algn="ctr" eaLnBrk="1" fontAlgn="auto" hangingPunct="1">
              <a:spcAft>
                <a:spcPts val="0"/>
              </a:spcAft>
              <a:defRPr/>
            </a:pP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ПРЕПОДАВАТЕЛЯ ЭКОЛОГИИ</a:t>
            </a:r>
            <a:endParaRPr lang="ru-RU"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endParaRPr>
          </a:p>
        </p:txBody>
      </p:sp>
      <p:pic>
        <p:nvPicPr>
          <p:cNvPr id="8" name="Содержимое 7" descr="L31p07p01.jpg"/>
          <p:cNvPicPr>
            <a:picLocks noGrp="1" noChangeAspect="1"/>
          </p:cNvPicPr>
          <p:nvPr>
            <p:ph idx="1"/>
          </p:nvPr>
        </p:nvPicPr>
        <p:blipFill>
          <a:blip r:embed="rId2">
            <a:extLst>
              <a:ext uri="{28A0092B-C50C-407E-A947-70E740481C1C}">
                <a14:useLocalDpi xmlns:a14="http://schemas.microsoft.com/office/drawing/2010/main" val="0"/>
              </a:ext>
            </a:extLst>
          </a:blip>
          <a:srcRect l="32082"/>
          <a:stretch>
            <a:fillRect/>
          </a:stretch>
        </p:blipFill>
        <p:spPr>
          <a:xfrm>
            <a:off x="5214938" y="1282700"/>
            <a:ext cx="3819525" cy="4217988"/>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4339">
                                            <p:txEl>
                                              <p:pRg st="0" end="0"/>
                                            </p:txEl>
                                          </p:spTgt>
                                        </p:tgtEl>
                                        <p:attrNameLst>
                                          <p:attrName>style.visibility</p:attrName>
                                        </p:attrNameLst>
                                      </p:cBhvr>
                                      <p:to>
                                        <p:strVal val="visible"/>
                                      </p:to>
                                    </p:set>
                                    <p:anim calcmode="lin" valueType="num">
                                      <p:cBhvr>
                                        <p:cTn id="18"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14339">
                                            <p:txEl>
                                              <p:pRg st="0" end="0"/>
                                            </p:txEl>
                                          </p:spTgt>
                                        </p:tgtEl>
                                      </p:cBhvr>
                                    </p:animEffect>
                                  </p:childTnLst>
                                </p:cTn>
                              </p:par>
                            </p:childTnLst>
                          </p:cTn>
                        </p:par>
                        <p:par>
                          <p:cTn id="21" fill="hold" nodeType="afterGroup">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14339">
                                            <p:txEl>
                                              <p:pRg st="1" end="1"/>
                                            </p:txEl>
                                          </p:spTgt>
                                        </p:tgtEl>
                                        <p:attrNameLst>
                                          <p:attrName>style.visibility</p:attrName>
                                        </p:attrNameLst>
                                      </p:cBhvr>
                                      <p:to>
                                        <p:strVal val="visible"/>
                                      </p:to>
                                    </p:set>
                                    <p:anim calcmode="lin" valueType="num">
                                      <p:cBhvr>
                                        <p:cTn id="24"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26" dur="1000"/>
                                        <p:tgtEl>
                                          <p:spTgt spid="14339">
                                            <p:txEl>
                                              <p:pRg st="1" end="1"/>
                                            </p:txEl>
                                          </p:spTgt>
                                        </p:tgtEl>
                                      </p:cBhvr>
                                    </p:animEffect>
                                  </p:childTnLst>
                                </p:cTn>
                              </p:par>
                            </p:childTnLst>
                          </p:cTn>
                        </p:par>
                        <p:par>
                          <p:cTn id="27" fill="hold" nodeType="afterGroup">
                            <p:stCondLst>
                              <p:cond delay="3000"/>
                            </p:stCondLst>
                            <p:childTnLst>
                              <p:par>
                                <p:cTn id="28" presetID="53" presetClass="entr" presetSubtype="0" fill="hold" grpId="0" nodeType="afterEffect">
                                  <p:stCondLst>
                                    <p:cond delay="0"/>
                                  </p:stCondLst>
                                  <p:childTnLst>
                                    <p:set>
                                      <p:cBhvr>
                                        <p:cTn id="29" dur="1" fill="hold">
                                          <p:stCondLst>
                                            <p:cond delay="0"/>
                                          </p:stCondLst>
                                        </p:cTn>
                                        <p:tgtEl>
                                          <p:spTgt spid="14339">
                                            <p:txEl>
                                              <p:pRg st="3" end="3"/>
                                            </p:txEl>
                                          </p:spTgt>
                                        </p:tgtEl>
                                        <p:attrNameLst>
                                          <p:attrName>style.visibility</p:attrName>
                                        </p:attrNameLst>
                                      </p:cBhvr>
                                      <p:to>
                                        <p:strVal val="visible"/>
                                      </p:to>
                                    </p:set>
                                    <p:anim calcmode="lin" valueType="num">
                                      <p:cBhvr>
                                        <p:cTn id="30"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32" dur="1000"/>
                                        <p:tgtEl>
                                          <p:spTgt spid="14339">
                                            <p:txEl>
                                              <p:pRg st="3" end="3"/>
                                            </p:txEl>
                                          </p:spTgt>
                                        </p:tgtEl>
                                      </p:cBhvr>
                                    </p:animEffect>
                                  </p:childTnLst>
                                </p:cTn>
                              </p:par>
                            </p:childTnLst>
                          </p:cTn>
                        </p:par>
                        <p:par>
                          <p:cTn id="33" fill="hold" nodeType="afterGroup">
                            <p:stCondLst>
                              <p:cond delay="4000"/>
                            </p:stCondLst>
                            <p:childTnLst>
                              <p:par>
                                <p:cTn id="34" presetID="53" presetClass="entr" presetSubtype="0" fill="hold" grpId="0" nodeType="afterEffect">
                                  <p:stCondLst>
                                    <p:cond delay="0"/>
                                  </p:stCondLst>
                                  <p:childTnLst>
                                    <p:set>
                                      <p:cBhvr>
                                        <p:cTn id="35" dur="1" fill="hold">
                                          <p:stCondLst>
                                            <p:cond delay="0"/>
                                          </p:stCondLst>
                                        </p:cTn>
                                        <p:tgtEl>
                                          <p:spTgt spid="14339">
                                            <p:txEl>
                                              <p:pRg st="4" end="4"/>
                                            </p:txEl>
                                          </p:spTgt>
                                        </p:tgtEl>
                                        <p:attrNameLst>
                                          <p:attrName>style.visibility</p:attrName>
                                        </p:attrNameLst>
                                      </p:cBhvr>
                                      <p:to>
                                        <p:strVal val="visible"/>
                                      </p:to>
                                    </p:set>
                                    <p:anim calcmode="lin" valueType="num">
                                      <p:cBhvr>
                                        <p:cTn id="36"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14339">
                                            <p:txEl>
                                              <p:pRg st="4" end="4"/>
                                            </p:txEl>
                                          </p:spTgt>
                                        </p:tgtEl>
                                      </p:cBhvr>
                                    </p:animEffect>
                                  </p:childTnLst>
                                </p:cTn>
                              </p:par>
                            </p:childTnLst>
                          </p:cTn>
                        </p:par>
                        <p:par>
                          <p:cTn id="39" fill="hold" nodeType="afterGroup">
                            <p:stCondLst>
                              <p:cond delay="5000"/>
                            </p:stCondLst>
                            <p:childTnLst>
                              <p:par>
                                <p:cTn id="40" presetID="53" presetClass="entr" presetSubtype="0" fill="hold" grpId="0" nodeType="afterEffect">
                                  <p:stCondLst>
                                    <p:cond delay="0"/>
                                  </p:stCondLst>
                                  <p:childTnLst>
                                    <p:set>
                                      <p:cBhvr>
                                        <p:cTn id="41" dur="1" fill="hold">
                                          <p:stCondLst>
                                            <p:cond delay="0"/>
                                          </p:stCondLst>
                                        </p:cTn>
                                        <p:tgtEl>
                                          <p:spTgt spid="14339">
                                            <p:txEl>
                                              <p:pRg st="5" end="5"/>
                                            </p:txEl>
                                          </p:spTgt>
                                        </p:tgtEl>
                                        <p:attrNameLst>
                                          <p:attrName>style.visibility</p:attrName>
                                        </p:attrNameLst>
                                      </p:cBhvr>
                                      <p:to>
                                        <p:strVal val="visible"/>
                                      </p:to>
                                    </p:set>
                                    <p:anim calcmode="lin" valueType="num">
                                      <p:cBhvr>
                                        <p:cTn id="42"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14339">
                                            <p:txEl>
                                              <p:pRg st="5" end="5"/>
                                            </p:txEl>
                                          </p:spTgt>
                                        </p:tgtEl>
                                      </p:cBhvr>
                                    </p:animEffect>
                                  </p:childTnLst>
                                </p:cTn>
                              </p:par>
                            </p:childTnLst>
                          </p:cTn>
                        </p:par>
                        <p:par>
                          <p:cTn id="45" fill="hold" nodeType="afterGroup">
                            <p:stCondLst>
                              <p:cond delay="6000"/>
                            </p:stCondLst>
                            <p:childTnLst>
                              <p:par>
                                <p:cTn id="46" presetID="53" presetClass="entr" presetSubtype="0" fill="hold" grpId="0" nodeType="afterEffect">
                                  <p:stCondLst>
                                    <p:cond delay="0"/>
                                  </p:stCondLst>
                                  <p:childTnLst>
                                    <p:set>
                                      <p:cBhvr>
                                        <p:cTn id="47" dur="1" fill="hold">
                                          <p:stCondLst>
                                            <p:cond delay="0"/>
                                          </p:stCondLst>
                                        </p:cTn>
                                        <p:tgtEl>
                                          <p:spTgt spid="14339">
                                            <p:txEl>
                                              <p:pRg st="6" end="6"/>
                                            </p:txEl>
                                          </p:spTgt>
                                        </p:tgtEl>
                                        <p:attrNameLst>
                                          <p:attrName>style.visibility</p:attrName>
                                        </p:attrNameLst>
                                      </p:cBhvr>
                                      <p:to>
                                        <p:strVal val="visible"/>
                                      </p:to>
                                    </p:set>
                                    <p:anim calcmode="lin" valueType="num">
                                      <p:cBhvr>
                                        <p:cTn id="48"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50" dur="1000"/>
                                        <p:tgtEl>
                                          <p:spTgt spid="14339">
                                            <p:txEl>
                                              <p:pRg st="6" end="6"/>
                                            </p:txEl>
                                          </p:spTgt>
                                        </p:tgtEl>
                                      </p:cBhvr>
                                    </p:animEffect>
                                  </p:childTnLst>
                                </p:cTn>
                              </p:par>
                            </p:childTnLst>
                          </p:cTn>
                        </p:par>
                        <p:par>
                          <p:cTn id="51" fill="hold" nodeType="afterGroup">
                            <p:stCondLst>
                              <p:cond delay="7000"/>
                            </p:stCondLst>
                            <p:childTnLst>
                              <p:par>
                                <p:cTn id="52" presetID="8" presetClass="entr" presetSubtype="32"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amond(out)">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143125" y="273050"/>
            <a:ext cx="6215063" cy="1162050"/>
          </a:xfrm>
        </p:spPr>
        <p:txBody>
          <a:bodyPr/>
          <a:lstStyle/>
          <a:p>
            <a:pPr algn="ctr" eaLnBrk="1" hangingPunct="1"/>
            <a:r>
              <a:rPr lang="ru-RU" smtClean="0">
                <a:latin typeface="Georgia" pitchFamily="18" charset="0"/>
              </a:rPr>
              <a:t>Вопросы:  Объясните, что такое пассивное курение?</a:t>
            </a:r>
            <a:br>
              <a:rPr lang="ru-RU" smtClean="0">
                <a:latin typeface="Georgia" pitchFamily="18" charset="0"/>
              </a:rPr>
            </a:br>
            <a:endParaRPr lang="ru-RU" smtClean="0">
              <a:latin typeface="Georgia" pitchFamily="18" charset="0"/>
            </a:endParaRPr>
          </a:p>
        </p:txBody>
      </p:sp>
      <p:sp>
        <p:nvSpPr>
          <p:cNvPr id="4" name="Текст 3"/>
          <p:cNvSpPr>
            <a:spLocks noGrp="1"/>
          </p:cNvSpPr>
          <p:nvPr>
            <p:ph type="body" sz="half" idx="2"/>
          </p:nvPr>
        </p:nvSpPr>
        <p:spPr>
          <a:xfrm>
            <a:off x="571500" y="2000250"/>
            <a:ext cx="7615238" cy="1285875"/>
          </a:xfrm>
        </p:spPr>
        <p:txBody>
          <a:bodyPr rtlCol="0">
            <a:normAutofit lnSpcReduction="10000"/>
          </a:bodyPr>
          <a:lstStyle/>
          <a:p>
            <a:pPr eaLnBrk="1" fontAlgn="auto" hangingPunct="1">
              <a:spcAft>
                <a:spcPts val="0"/>
              </a:spcAft>
              <a:buFont typeface="Arial" pitchFamily="34" charset="0"/>
              <a:buNone/>
              <a:defRPr/>
            </a:pPr>
            <a:r>
              <a:rPr lang="ru-RU" sz="2000" u="sng" dirty="0" smtClean="0">
                <a:solidFill>
                  <a:srgbClr val="C00000"/>
                </a:solidFill>
                <a:latin typeface="Georgia" pitchFamily="18" charset="0"/>
              </a:rPr>
              <a:t>Пассивное курение </a:t>
            </a:r>
            <a:r>
              <a:rPr lang="ru-RU" sz="2000" dirty="0" smtClean="0">
                <a:latin typeface="Georgia" pitchFamily="18" charset="0"/>
              </a:rPr>
              <a:t>– это вдыхание сигаретного дыма, человеком, который сам не курит, но находится в окружении курящих. Пассивные курильщики подвергаются тем же опасностям, что и курящие, но в гораздо меньшей степени.</a:t>
            </a:r>
          </a:p>
          <a:p>
            <a:pPr eaLnBrk="1" fontAlgn="auto" hangingPunct="1">
              <a:spcAft>
                <a:spcPts val="0"/>
              </a:spcAft>
              <a:buFont typeface="Arial" pitchFamily="34" charset="0"/>
              <a:buNone/>
              <a:defRPr/>
            </a:pPr>
            <a:endParaRPr lang="ru-RU" dirty="0"/>
          </a:p>
        </p:txBody>
      </p:sp>
      <p:pic>
        <p:nvPicPr>
          <p:cNvPr id="15364" name="Picture 6" descr="T:\картинки\анимашки\ANIQ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GCH_3C31_01N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25" y="2559050"/>
            <a:ext cx="5043488" cy="4125913"/>
          </a:xfrm>
        </p:spPr>
      </p:pic>
      <p:sp>
        <p:nvSpPr>
          <p:cNvPr id="16387" name="Текст 3"/>
          <p:cNvSpPr>
            <a:spLocks noGrp="1"/>
          </p:cNvSpPr>
          <p:nvPr>
            <p:ph type="body" sz="half" idx="2"/>
          </p:nvPr>
        </p:nvSpPr>
        <p:spPr>
          <a:xfrm>
            <a:off x="428625" y="1000125"/>
            <a:ext cx="8186738" cy="1714500"/>
          </a:xfrm>
        </p:spPr>
        <p:txBody>
          <a:bodyPr/>
          <a:lstStyle/>
          <a:p>
            <a:pPr eaLnBrk="1" hangingPunct="1"/>
            <a:r>
              <a:rPr lang="ru-RU" sz="1800" smtClean="0">
                <a:latin typeface="Georgia" pitchFamily="18" charset="0"/>
              </a:rPr>
              <a:t>В нашей стране на киосках должны быть надписи о том, что сигареты не продаются лицам </a:t>
            </a:r>
            <a:r>
              <a:rPr lang="ru-RU" sz="1800" smtClean="0">
                <a:solidFill>
                  <a:srgbClr val="C00000"/>
                </a:solidFill>
                <a:latin typeface="Georgia" pitchFamily="18" charset="0"/>
              </a:rPr>
              <a:t>моложе 18 лет</a:t>
            </a:r>
            <a:r>
              <a:rPr lang="ru-RU" sz="1800" smtClean="0">
                <a:latin typeface="Georgia" pitchFamily="18" charset="0"/>
              </a:rPr>
              <a:t>.</a:t>
            </a:r>
          </a:p>
          <a:p>
            <a:pPr eaLnBrk="1" hangingPunct="1"/>
            <a:r>
              <a:rPr lang="ru-RU" sz="1800" smtClean="0">
                <a:solidFill>
                  <a:srgbClr val="7030A0"/>
                </a:solidFill>
                <a:latin typeface="Georgia" pitchFamily="18" charset="0"/>
              </a:rPr>
              <a:t>На Тайване, например, запрещено курить до 18 лет. </a:t>
            </a:r>
            <a:r>
              <a:rPr lang="ru-RU" sz="1800" smtClean="0">
                <a:latin typeface="Georgia" pitchFamily="18" charset="0"/>
              </a:rPr>
              <a:t>В случае нарушения этого запрета родители провинившегося могут заплатить штраф примерно 215 долларов США.</a:t>
            </a:r>
          </a:p>
          <a:p>
            <a:pPr eaLnBrk="1" hangingPunct="1"/>
            <a:endParaRPr lang="ru-RU" smtClean="0"/>
          </a:p>
        </p:txBody>
      </p:sp>
      <p:sp>
        <p:nvSpPr>
          <p:cNvPr id="5" name="Заголовок 4"/>
          <p:cNvSpPr>
            <a:spLocks noGrp="1"/>
          </p:cNvSpPr>
          <p:nvPr>
            <p:ph type="title"/>
          </p:nvPr>
        </p:nvSpPr>
        <p:spPr>
          <a:xfrm>
            <a:off x="457200" y="273050"/>
            <a:ext cx="8472518" cy="461665"/>
          </a:xfrm>
          <a:ln>
            <a:miter lim="800000"/>
            <a:headEnd/>
            <a:tailEnd/>
          </a:ln>
          <a:extLst/>
        </p:spPr>
        <p:txBody>
          <a:bodyPr rtlCol="0">
            <a:spAutoFit/>
          </a:bodyPr>
          <a:lstStyle/>
          <a:p>
            <a:pPr eaLnBrk="1" fontAlgn="auto" hangingPunct="1">
              <a:spcAft>
                <a:spcPts val="0"/>
              </a:spcAft>
              <a:defRPr/>
            </a:pP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КЛАССНОГО ВОСПИТАТЕЛЯ</a:t>
            </a:r>
            <a:endParaRPr lang="ru-RU"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p:cTn id="18"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16387">
                                            <p:txEl>
                                              <p:pRg st="0" end="0"/>
                                            </p:txEl>
                                          </p:spTgt>
                                        </p:tgtEl>
                                      </p:cBhvr>
                                    </p:animEffect>
                                  </p:childTnLst>
                                </p:cTn>
                              </p:par>
                            </p:childTnLst>
                          </p:cTn>
                        </p:par>
                        <p:par>
                          <p:cTn id="21" fill="hold" nodeType="afterGroup">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16387">
                                            <p:txEl>
                                              <p:pRg st="1" end="1"/>
                                            </p:txEl>
                                          </p:spTgt>
                                        </p:tgtEl>
                                        <p:attrNameLst>
                                          <p:attrName>style.visibility</p:attrName>
                                        </p:attrNameLst>
                                      </p:cBhvr>
                                      <p:to>
                                        <p:strVal val="visible"/>
                                      </p:to>
                                    </p:set>
                                    <p:anim calcmode="lin" valueType="num">
                                      <p:cBhvr>
                                        <p:cTn id="24"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26" dur="1000"/>
                                        <p:tgtEl>
                                          <p:spTgt spid="16387">
                                            <p:txEl>
                                              <p:pRg st="1" end="1"/>
                                            </p:txEl>
                                          </p:spTgt>
                                        </p:tgtEl>
                                      </p:cBhvr>
                                    </p:animEffect>
                                  </p:childTnLst>
                                </p:cTn>
                              </p:par>
                              <p:par>
                                <p:cTn id="27" presetID="8" presetClass="entr" presetSubtype="32"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out)">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000250" y="273050"/>
            <a:ext cx="6215063" cy="1162050"/>
          </a:xfrm>
        </p:spPr>
        <p:txBody>
          <a:bodyPr/>
          <a:lstStyle/>
          <a:p>
            <a:pPr algn="ctr" eaLnBrk="1" hangingPunct="1"/>
            <a:r>
              <a:rPr lang="ru-RU" smtClean="0">
                <a:latin typeface="Georgia" pitchFamily="18" charset="0"/>
              </a:rPr>
              <a:t>Вопрос: Есть ли различия между импортными и отечественными сортами сигарет?</a:t>
            </a:r>
            <a:r>
              <a:rPr lang="ru-RU" smtClean="0"/>
              <a:t/>
            </a:r>
            <a:br>
              <a:rPr lang="ru-RU" smtClean="0"/>
            </a:br>
            <a:endParaRPr lang="ru-RU" smtClean="0"/>
          </a:p>
        </p:txBody>
      </p:sp>
      <p:sp>
        <p:nvSpPr>
          <p:cNvPr id="17411" name="Текст 3"/>
          <p:cNvSpPr>
            <a:spLocks noGrp="1"/>
          </p:cNvSpPr>
          <p:nvPr>
            <p:ph type="body" sz="half" idx="2"/>
          </p:nvPr>
        </p:nvSpPr>
        <p:spPr>
          <a:xfrm>
            <a:off x="928688" y="1857375"/>
            <a:ext cx="7900987" cy="4071938"/>
          </a:xfrm>
        </p:spPr>
        <p:txBody>
          <a:bodyPr/>
          <a:lstStyle/>
          <a:p>
            <a:pPr eaLnBrk="1" hangingPunct="1"/>
            <a:r>
              <a:rPr lang="ru-RU" sz="1600" smtClean="0">
                <a:latin typeface="Georgia" pitchFamily="18" charset="0"/>
              </a:rPr>
              <a:t>Прежде всего следует отметить, что все табачные изделия, и отечественные и импортные, проходят контроль у нас в республике. Поэтому превышения содержания пестицидов и других ядохимикатов можно не бояться ни в тех, ни в других.</a:t>
            </a:r>
          </a:p>
          <a:p>
            <a:pPr eaLnBrk="1" hangingPunct="1"/>
            <a:r>
              <a:rPr lang="ru-RU" sz="1600" smtClean="0">
                <a:latin typeface="Georgia" pitchFamily="18" charset="0"/>
              </a:rPr>
              <a:t>А вот относительно содержания таких специфических для табака веществ, как никотин и смолы, существует разница. Содержания смол и никотина нормируется санитарными правилами и гигиеническими нормативами для табачных изделий, от 29.02.96 г., которые определяют для импортных сигарет предельное содержание смол в 15 мг на сигарету и никотина – 1,3 мг на сигарету, для отечественных допуск 25 мг на сигарету. Что касается табака, то здесь надо пояснить, что в нашей республике нет собственного производства сырья. Поэтому его качество в наших изделиях зависит от того, какое сырье закуплено</a:t>
            </a:r>
          </a:p>
          <a:p>
            <a:pPr eaLnBrk="1" hangingPunct="1"/>
            <a:r>
              <a:rPr lang="ru-RU" sz="1600" smtClean="0">
                <a:latin typeface="Georgia" pitchFamily="18" charset="0"/>
              </a:rPr>
              <a:t>В целом можно сказать, что сигареты известных табачных фирм менее опасны для здоровья курильщиков. Естественно, сказанное относится только к сигаретам, выпущенным самими фирмами, а не их «филиалами», производящими дешевые подделки</a:t>
            </a:r>
          </a:p>
        </p:txBody>
      </p:sp>
      <p:pic>
        <p:nvPicPr>
          <p:cNvPr id="17412" name="Picture 6" descr="T:\картинки\анимашки\ANIQ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4313"/>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174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Текст 3"/>
          <p:cNvSpPr>
            <a:spLocks noGrp="1"/>
          </p:cNvSpPr>
          <p:nvPr>
            <p:ph type="body" sz="half" idx="2"/>
          </p:nvPr>
        </p:nvSpPr>
        <p:spPr>
          <a:xfrm>
            <a:off x="457200" y="928688"/>
            <a:ext cx="4757738" cy="5786437"/>
          </a:xfrm>
        </p:spPr>
        <p:txBody>
          <a:bodyPr/>
          <a:lstStyle/>
          <a:p>
            <a:pPr eaLnBrk="1" hangingPunct="1"/>
            <a:r>
              <a:rPr lang="ru-RU" sz="1600" smtClean="0">
                <a:latin typeface="Georgia" pitchFamily="18" charset="0"/>
              </a:rPr>
              <a:t>Многие из тех, кто курит, пробовал отказаться от этой вредной привычки. Однако не всем удается раз и навсегда бросить. С чем это связано?</a:t>
            </a:r>
          </a:p>
          <a:p>
            <a:pPr eaLnBrk="1" hangingPunct="1"/>
            <a:r>
              <a:rPr lang="ru-RU" sz="1600" smtClean="0">
                <a:latin typeface="Georgia" pitchFamily="18" charset="0"/>
              </a:rPr>
              <a:t>Дело в том, что действие никотина более пагубное, чем действие алкоголя. Он вызывает в организме кратковременное эйфорическое состояние, легкость, душевный подъем. При длительном курении у людей развивается так называемая никотиновая зависимость. Вот почему, бросая курить, человек в начале испытывает довольно тягостное состояние. Но стоит потерпеть лишь несколько дней, и эти явления проходят. Основная причина отказа от курения – ухудшения состояния здоровья. Гораздо легче бросить курить молодым людям с небольшим стажем курения, т.к. организм еще не привык к никотину. Это разумное решение должно быть непоколебимым. Лучше всего не начинать курить. Но уж если появилась тяга к сигаретам, постарайтесь избавиться от этой вредной привычки.</a:t>
            </a:r>
          </a:p>
        </p:txBody>
      </p:sp>
      <p:sp>
        <p:nvSpPr>
          <p:cNvPr id="5" name="Заголовок 4"/>
          <p:cNvSpPr>
            <a:spLocks noGrp="1"/>
          </p:cNvSpPr>
          <p:nvPr>
            <p:ph type="title"/>
          </p:nvPr>
        </p:nvSpPr>
        <p:spPr>
          <a:xfrm>
            <a:off x="457200" y="273050"/>
            <a:ext cx="8543925" cy="461665"/>
          </a:xfrm>
          <a:ln>
            <a:miter lim="800000"/>
            <a:headEnd/>
            <a:tailEnd/>
          </a:ln>
          <a:extLst/>
        </p:spPr>
        <p:txBody>
          <a:bodyPr rtlCol="0">
            <a:spAutoFit/>
          </a:bodyPr>
          <a:lstStyle/>
          <a:p>
            <a:pPr algn="ctr" eaLnBrk="1" fontAlgn="auto" hangingPunct="1">
              <a:spcAft>
                <a:spcPts val="0"/>
              </a:spcAft>
              <a:defRPr/>
            </a:pP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ПСИХОЛОГА</a:t>
            </a:r>
            <a:endParaRPr lang="ru-RU"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endParaRPr>
          </a:p>
        </p:txBody>
      </p:sp>
      <p:pic>
        <p:nvPicPr>
          <p:cNvPr id="8" name="Содержимое 7" descr="GCH_3C31_02N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72125" y="1000125"/>
            <a:ext cx="3352800" cy="2743200"/>
          </a:xfrm>
        </p:spPr>
      </p:pic>
      <p:pic>
        <p:nvPicPr>
          <p:cNvPr id="18438" name="Picture 6" descr="E:\классный час\курение\L33p05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4071938"/>
            <a:ext cx="35242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nodeType="afterGroup">
                            <p:stCondLst>
                              <p:cond delay="1000"/>
                            </p:stCondLst>
                            <p:childTnLst>
                              <p:par>
                                <p:cTn id="16" presetID="8"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out)">
                                      <p:cBhvr>
                                        <p:cTn id="18" dur="2000"/>
                                        <p:tgtEl>
                                          <p:spTgt spid="8"/>
                                        </p:tgtEl>
                                      </p:cBhvr>
                                    </p:animEffect>
                                  </p:childTnLst>
                                </p:cTn>
                              </p:par>
                              <p:par>
                                <p:cTn id="19" presetID="8" presetClass="entr" presetSubtype="32" fill="hold" nodeType="with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diamond(out)">
                                      <p:cBhvr>
                                        <p:cTn id="21" dur="2000"/>
                                        <p:tgtEl>
                                          <p:spTgt spid="18438"/>
                                        </p:tgtEl>
                                      </p:cBhvr>
                                    </p:animEffect>
                                  </p:childTnLst>
                                </p:cTn>
                              </p:par>
                            </p:childTnLst>
                          </p:cTn>
                        </p:par>
                        <p:par>
                          <p:cTn id="22" fill="hold" nodeType="afterGroup">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18435">
                                            <p:txEl>
                                              <p:pRg st="0" end="0"/>
                                            </p:txEl>
                                          </p:spTgt>
                                        </p:tgtEl>
                                        <p:attrNameLst>
                                          <p:attrName>style.visibility</p:attrName>
                                        </p:attrNameLst>
                                      </p:cBhvr>
                                      <p:to>
                                        <p:strVal val="visible"/>
                                      </p:to>
                                    </p:set>
                                    <p:anim calcmode="lin" valueType="num">
                                      <p:cBhvr>
                                        <p:cTn id="25"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8435">
                                            <p:txEl>
                                              <p:pRg st="0" end="0"/>
                                            </p:txEl>
                                          </p:spTgt>
                                        </p:tgtEl>
                                      </p:cBhvr>
                                    </p:animEffect>
                                  </p:childTnLst>
                                </p:cTn>
                              </p:par>
                            </p:childTnLst>
                          </p:cTn>
                        </p:par>
                        <p:par>
                          <p:cTn id="28" fill="hold" nodeType="afterGroup">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8435">
                                            <p:txEl>
                                              <p:pRg st="1" end="1"/>
                                            </p:txEl>
                                          </p:spTgt>
                                        </p:tgtEl>
                                        <p:attrNameLst>
                                          <p:attrName>style.visibility</p:attrName>
                                        </p:attrNameLst>
                                      </p:cBhvr>
                                      <p:to>
                                        <p:strVal val="visible"/>
                                      </p:to>
                                    </p:set>
                                    <p:anim calcmode="lin" valueType="num">
                                      <p:cBhvr>
                                        <p:cTn id="31" dur="10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33" dur="1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5"/>
          <p:cNvSpPr>
            <a:spLocks noGrp="1"/>
          </p:cNvSpPr>
          <p:nvPr>
            <p:ph idx="1"/>
          </p:nvPr>
        </p:nvSpPr>
        <p:spPr>
          <a:xfrm>
            <a:off x="457200" y="1285875"/>
            <a:ext cx="8229600" cy="4840288"/>
          </a:xfrm>
        </p:spPr>
        <p:txBody>
          <a:bodyPr/>
          <a:lstStyle/>
          <a:p>
            <a:pPr eaLnBrk="1" hangingPunct="1"/>
            <a:r>
              <a:rPr lang="ru-RU" sz="2000" smtClean="0">
                <a:latin typeface="Georgia" pitchFamily="18" charset="0"/>
              </a:rPr>
              <a:t>Вам не придется мучиться, что негде купить сигареты.</a:t>
            </a:r>
          </a:p>
          <a:p>
            <a:pPr eaLnBrk="1" hangingPunct="1"/>
            <a:r>
              <a:rPr lang="ru-RU" sz="2000" smtClean="0">
                <a:latin typeface="Georgia" pitchFamily="18" charset="0"/>
              </a:rPr>
              <a:t> Вы не будете испытывать неудобства, и раздражаться в общественных местах, где не разрешается курить.</a:t>
            </a:r>
          </a:p>
          <a:p>
            <a:pPr eaLnBrk="1" hangingPunct="1"/>
            <a:r>
              <a:rPr lang="ru-RU" sz="2000" smtClean="0">
                <a:latin typeface="Georgia" pitchFamily="18" charset="0"/>
              </a:rPr>
              <a:t> Ваша жизнь будет длиннее на 10-20 лет. И это будут годы без отдышки, без сердечных болей и невзгод.</a:t>
            </a:r>
          </a:p>
          <a:p>
            <a:pPr eaLnBrk="1" hangingPunct="1"/>
            <a:r>
              <a:rPr lang="ru-RU" sz="2000" smtClean="0">
                <a:latin typeface="Georgia" pitchFamily="18" charset="0"/>
              </a:rPr>
              <a:t> Вы будете выглядеть лучше.</a:t>
            </a:r>
          </a:p>
          <a:p>
            <a:pPr eaLnBrk="1" hangingPunct="1"/>
            <a:r>
              <a:rPr lang="ru-RU" sz="2000" smtClean="0">
                <a:latin typeface="Georgia" pitchFamily="18" charset="0"/>
              </a:rPr>
              <a:t> Ваши любимые не будут задыхаться в табачном дыму.</a:t>
            </a:r>
          </a:p>
          <a:p>
            <a:pPr eaLnBrk="1" hangingPunct="1"/>
            <a:r>
              <a:rPr lang="ru-RU" sz="2000" smtClean="0">
                <a:latin typeface="Georgia" pitchFamily="18" charset="0"/>
              </a:rPr>
              <a:t> Подумайте о сотне других способов провести свое свободное время, украсить свою жизнь. Разве не прекрасно выпить чашечку чая, потанцевать, заняться спортом или просто выехать на природу.</a:t>
            </a:r>
          </a:p>
          <a:p>
            <a:pPr eaLnBrk="1" hangingPunct="1"/>
            <a:r>
              <a:rPr lang="ru-RU" sz="2000" smtClean="0">
                <a:latin typeface="Georgia" pitchFamily="18" charset="0"/>
              </a:rPr>
              <a:t> Кстати, этому могут помочь деньги, которые высвободятся у вас потому, что не придется покупать сигареты.</a:t>
            </a:r>
          </a:p>
          <a:p>
            <a:pPr eaLnBrk="1" hangingPunct="1"/>
            <a:endParaRPr lang="ru-RU" sz="2000" smtClean="0">
              <a:latin typeface="Georgia" pitchFamily="18" charset="0"/>
            </a:endParaRPr>
          </a:p>
        </p:txBody>
      </p:sp>
      <p:sp>
        <p:nvSpPr>
          <p:cNvPr id="7" name="Прямоугольник 6"/>
          <p:cNvSpPr/>
          <p:nvPr/>
        </p:nvSpPr>
        <p:spPr>
          <a:xfrm>
            <a:off x="285720" y="428604"/>
            <a:ext cx="8572560" cy="707886"/>
          </a:xfrm>
          <a:prstGeom prst="rect">
            <a:avLst/>
          </a:prstGeom>
          <a:noFill/>
        </p:spPr>
        <p:txBody>
          <a:bodyPr>
            <a:spAutoFit/>
          </a:bodyPr>
          <a:lstStyle/>
          <a:p>
            <a:pPr algn="ctr">
              <a:defRPr/>
            </a:pP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Преимущества, которые вы можете приобрести, </a:t>
            </a:r>
          </a:p>
          <a:p>
            <a:pPr algn="ctr">
              <a:defRPr/>
            </a:pP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если не будете курить:</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p:cTn id="13" dur="1000" fill="hold"/>
                                        <p:tgtEl>
                                          <p:spTgt spid="1945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19458">
                                            <p:txEl>
                                              <p:pRg st="0" end="0"/>
                                            </p:txEl>
                                          </p:spTgt>
                                        </p:tgtEl>
                                      </p:cBhvr>
                                    </p:animEffect>
                                  </p:childTnLst>
                                </p:cTn>
                              </p:par>
                            </p:childTnLst>
                          </p:cTn>
                        </p:par>
                        <p:par>
                          <p:cTn id="16" fill="hold" nodeType="afterGroup">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p:cTn id="19" dur="1000" fill="hold"/>
                                        <p:tgtEl>
                                          <p:spTgt spid="1945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9458">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19458">
                                            <p:txEl>
                                              <p:pRg st="1" end="1"/>
                                            </p:txEl>
                                          </p:spTgt>
                                        </p:tgtEl>
                                      </p:cBhvr>
                                    </p:animEffect>
                                  </p:childTnLst>
                                </p:cTn>
                              </p:par>
                            </p:childTnLst>
                          </p:cTn>
                        </p:par>
                        <p:par>
                          <p:cTn id="22" fill="hold" nodeType="afterGroup">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p:cTn id="25" dur="1000" fill="hold"/>
                                        <p:tgtEl>
                                          <p:spTgt spid="19458">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9458">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19458">
                                            <p:txEl>
                                              <p:pRg st="2" end="2"/>
                                            </p:txEl>
                                          </p:spTgt>
                                        </p:tgtEl>
                                      </p:cBhvr>
                                    </p:animEffect>
                                  </p:childTnLst>
                                </p:cTn>
                              </p:par>
                            </p:childTnLst>
                          </p:cTn>
                        </p:par>
                        <p:par>
                          <p:cTn id="28" fill="hold" nodeType="afterGroup">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9458">
                                            <p:txEl>
                                              <p:pRg st="3" end="3"/>
                                            </p:txEl>
                                          </p:spTgt>
                                        </p:tgtEl>
                                        <p:attrNameLst>
                                          <p:attrName>style.visibility</p:attrName>
                                        </p:attrNameLst>
                                      </p:cBhvr>
                                      <p:to>
                                        <p:strVal val="visible"/>
                                      </p:to>
                                    </p:set>
                                    <p:anim calcmode="lin" valueType="num">
                                      <p:cBhvr>
                                        <p:cTn id="31" dur="1000" fill="hold"/>
                                        <p:tgtEl>
                                          <p:spTgt spid="1945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9458">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19458">
                                            <p:txEl>
                                              <p:pRg st="3" end="3"/>
                                            </p:txEl>
                                          </p:spTgt>
                                        </p:tgtEl>
                                      </p:cBhvr>
                                    </p:animEffect>
                                  </p:childTnLst>
                                </p:cTn>
                              </p:par>
                            </p:childTnLst>
                          </p:cTn>
                        </p:par>
                        <p:par>
                          <p:cTn id="34" fill="hold" nodeType="afterGroup">
                            <p:stCondLst>
                              <p:cond delay="5000"/>
                            </p:stCondLst>
                            <p:childTnLst>
                              <p:par>
                                <p:cTn id="35" presetID="53" presetClass="entr" presetSubtype="0" fill="hold" grpId="0" nodeType="afterEffect">
                                  <p:stCondLst>
                                    <p:cond delay="0"/>
                                  </p:stCondLst>
                                  <p:childTnLst>
                                    <p:set>
                                      <p:cBhvr>
                                        <p:cTn id="36" dur="1" fill="hold">
                                          <p:stCondLst>
                                            <p:cond delay="0"/>
                                          </p:stCondLst>
                                        </p:cTn>
                                        <p:tgtEl>
                                          <p:spTgt spid="19458">
                                            <p:txEl>
                                              <p:pRg st="4" end="4"/>
                                            </p:txEl>
                                          </p:spTgt>
                                        </p:tgtEl>
                                        <p:attrNameLst>
                                          <p:attrName>style.visibility</p:attrName>
                                        </p:attrNameLst>
                                      </p:cBhvr>
                                      <p:to>
                                        <p:strVal val="visible"/>
                                      </p:to>
                                    </p:set>
                                    <p:anim calcmode="lin" valueType="num">
                                      <p:cBhvr>
                                        <p:cTn id="37" dur="1000" fill="hold"/>
                                        <p:tgtEl>
                                          <p:spTgt spid="19458">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9458">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19458">
                                            <p:txEl>
                                              <p:pRg st="4" end="4"/>
                                            </p:txEl>
                                          </p:spTgt>
                                        </p:tgtEl>
                                      </p:cBhvr>
                                    </p:animEffect>
                                  </p:childTnLst>
                                </p:cTn>
                              </p:par>
                            </p:childTnLst>
                          </p:cTn>
                        </p:par>
                        <p:par>
                          <p:cTn id="40" fill="hold" nodeType="afterGroup">
                            <p:stCondLst>
                              <p:cond delay="6000"/>
                            </p:stCondLst>
                            <p:childTnLst>
                              <p:par>
                                <p:cTn id="41" presetID="53" presetClass="entr" presetSubtype="0" fill="hold" grpId="0" nodeType="afterEffect">
                                  <p:stCondLst>
                                    <p:cond delay="0"/>
                                  </p:stCondLst>
                                  <p:childTnLst>
                                    <p:set>
                                      <p:cBhvr>
                                        <p:cTn id="42" dur="1" fill="hold">
                                          <p:stCondLst>
                                            <p:cond delay="0"/>
                                          </p:stCondLst>
                                        </p:cTn>
                                        <p:tgtEl>
                                          <p:spTgt spid="19458">
                                            <p:txEl>
                                              <p:pRg st="5" end="5"/>
                                            </p:txEl>
                                          </p:spTgt>
                                        </p:tgtEl>
                                        <p:attrNameLst>
                                          <p:attrName>style.visibility</p:attrName>
                                        </p:attrNameLst>
                                      </p:cBhvr>
                                      <p:to>
                                        <p:strVal val="visible"/>
                                      </p:to>
                                    </p:set>
                                    <p:anim calcmode="lin" valueType="num">
                                      <p:cBhvr>
                                        <p:cTn id="43" dur="1000" fill="hold"/>
                                        <p:tgtEl>
                                          <p:spTgt spid="19458">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9458">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19458">
                                            <p:txEl>
                                              <p:pRg st="5" end="5"/>
                                            </p:txEl>
                                          </p:spTgt>
                                        </p:tgtEl>
                                      </p:cBhvr>
                                    </p:animEffect>
                                  </p:childTnLst>
                                </p:cTn>
                              </p:par>
                            </p:childTnLst>
                          </p:cTn>
                        </p:par>
                        <p:par>
                          <p:cTn id="46" fill="hold" nodeType="afterGroup">
                            <p:stCondLst>
                              <p:cond delay="7000"/>
                            </p:stCondLst>
                            <p:childTnLst>
                              <p:par>
                                <p:cTn id="47" presetID="53" presetClass="entr" presetSubtype="0" fill="hold" grpId="0" nodeType="afterEffect">
                                  <p:stCondLst>
                                    <p:cond delay="0"/>
                                  </p:stCondLst>
                                  <p:childTnLst>
                                    <p:set>
                                      <p:cBhvr>
                                        <p:cTn id="48" dur="1" fill="hold">
                                          <p:stCondLst>
                                            <p:cond delay="0"/>
                                          </p:stCondLst>
                                        </p:cTn>
                                        <p:tgtEl>
                                          <p:spTgt spid="19458">
                                            <p:txEl>
                                              <p:pRg st="6" end="6"/>
                                            </p:txEl>
                                          </p:spTgt>
                                        </p:tgtEl>
                                        <p:attrNameLst>
                                          <p:attrName>style.visibility</p:attrName>
                                        </p:attrNameLst>
                                      </p:cBhvr>
                                      <p:to>
                                        <p:strVal val="visible"/>
                                      </p:to>
                                    </p:set>
                                    <p:anim calcmode="lin" valueType="num">
                                      <p:cBhvr>
                                        <p:cTn id="49" dur="1000" fill="hold"/>
                                        <p:tgtEl>
                                          <p:spTgt spid="19458">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9458">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214563" y="273050"/>
            <a:ext cx="6143625" cy="1162050"/>
          </a:xfrm>
        </p:spPr>
        <p:txBody>
          <a:bodyPr/>
          <a:lstStyle/>
          <a:p>
            <a:pPr algn="ctr" eaLnBrk="1" hangingPunct="1"/>
            <a:r>
              <a:rPr lang="ru-RU" smtClean="0">
                <a:latin typeface="Georgia" pitchFamily="18" charset="0"/>
              </a:rPr>
              <a:t>Вопрос: Правда ли, что если бросить курить, то резко поправляешься? С чем это связано?</a:t>
            </a:r>
            <a:r>
              <a:rPr lang="ru-RU" smtClean="0"/>
              <a:t/>
            </a:r>
            <a:br>
              <a:rPr lang="ru-RU" smtClean="0"/>
            </a:br>
            <a:endParaRPr lang="ru-RU" smtClean="0">
              <a:latin typeface="Georgia" pitchFamily="18" charset="0"/>
            </a:endParaRPr>
          </a:p>
        </p:txBody>
      </p:sp>
      <p:sp>
        <p:nvSpPr>
          <p:cNvPr id="20483" name="Текст 3"/>
          <p:cNvSpPr>
            <a:spLocks noGrp="1"/>
          </p:cNvSpPr>
          <p:nvPr>
            <p:ph type="body" sz="half" idx="2"/>
          </p:nvPr>
        </p:nvSpPr>
        <p:spPr>
          <a:xfrm>
            <a:off x="571500" y="1428750"/>
            <a:ext cx="7615238" cy="1285875"/>
          </a:xfrm>
        </p:spPr>
        <p:txBody>
          <a:bodyPr/>
          <a:lstStyle/>
          <a:p>
            <a:pPr eaLnBrk="1" hangingPunct="1"/>
            <a:r>
              <a:rPr lang="ru-RU" sz="2000" smtClean="0">
                <a:latin typeface="Georgia" pitchFamily="18" charset="0"/>
              </a:rPr>
              <a:t>Действительно, после прекращения курения человек может прибавить в весе. Величина прибавки бывает разной, но обычно в пределах 2-5 кг. Почему это происходит? Организм восстанавливает норму, которая была нарушена вследствие систематического воздействия ядов табачного дыма и вызванного никотином снижения аппетита.</a:t>
            </a:r>
          </a:p>
        </p:txBody>
      </p:sp>
      <p:sp>
        <p:nvSpPr>
          <p:cNvPr id="20484" name="Заголовок 1"/>
          <p:cNvSpPr txBox="1">
            <a:spLocks/>
          </p:cNvSpPr>
          <p:nvPr/>
        </p:nvSpPr>
        <p:spPr bwMode="auto">
          <a:xfrm>
            <a:off x="2286000" y="3714750"/>
            <a:ext cx="61150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b="1">
                <a:latin typeface="Georgia" pitchFamily="18" charset="0"/>
              </a:rPr>
              <a:t>Вопрос: </a:t>
            </a:r>
            <a:r>
              <a:rPr lang="ru-RU" sz="2000" b="1">
                <a:latin typeface="Georgia" pitchFamily="18" charset="0"/>
                <a:cs typeface="Times New Roman" pitchFamily="18" charset="0"/>
              </a:rPr>
              <a:t>Является ли табак наркотиком?</a:t>
            </a:r>
            <a:endParaRPr lang="ru-RU" sz="3600" b="1">
              <a:latin typeface="Georgia" pitchFamily="18" charset="0"/>
            </a:endParaRPr>
          </a:p>
        </p:txBody>
      </p:sp>
      <p:sp>
        <p:nvSpPr>
          <p:cNvPr id="20485" name="Текст 3"/>
          <p:cNvSpPr txBox="1">
            <a:spLocks/>
          </p:cNvSpPr>
          <p:nvPr/>
        </p:nvSpPr>
        <p:spPr bwMode="auto">
          <a:xfrm>
            <a:off x="642938" y="4572000"/>
            <a:ext cx="7615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000">
                <a:latin typeface="Georgia" pitchFamily="18" charset="0"/>
                <a:cs typeface="Times New Roman" pitchFamily="18" charset="0"/>
              </a:rPr>
              <a:t>Наркотик, правда, довольно слабый, - это не табак в целом, а его составная часть – никотин. Именно развитием зависимости от никотина объясняется сложность отказа от курения у курильщиков со стажем.</a:t>
            </a:r>
            <a:endParaRPr lang="ru-RU" sz="3600">
              <a:latin typeface="Georgia" pitchFamily="18" charset="0"/>
            </a:endParaRPr>
          </a:p>
        </p:txBody>
      </p:sp>
      <p:pic>
        <p:nvPicPr>
          <p:cNvPr id="20486" name="Picture 6" descr="T:\картинки\анимашки\ANIQ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14313"/>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T:\картинки\анимашки\ANIQ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357563"/>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1000" fill="hold"/>
                                        <p:tgtEl>
                                          <p:spTgt spid="20485"/>
                                        </p:tgtEl>
                                        <p:attrNameLst>
                                          <p:attrName>ppt_w</p:attrName>
                                        </p:attrNameLst>
                                      </p:cBhvr>
                                      <p:tavLst>
                                        <p:tav tm="0">
                                          <p:val>
                                            <p:fltVal val="0"/>
                                          </p:val>
                                        </p:tav>
                                        <p:tav tm="100000">
                                          <p:val>
                                            <p:strVal val="#ppt_w"/>
                                          </p:val>
                                        </p:tav>
                                      </p:tavLst>
                                    </p:anim>
                                    <p:anim calcmode="lin" valueType="num">
                                      <p:cBhvr>
                                        <p:cTn id="15" dur="1000" fill="hold"/>
                                        <p:tgtEl>
                                          <p:spTgt spid="20485"/>
                                        </p:tgtEl>
                                        <p:attrNameLst>
                                          <p:attrName>ppt_h</p:attrName>
                                        </p:attrNameLst>
                                      </p:cBhvr>
                                      <p:tavLst>
                                        <p:tav tm="0">
                                          <p:val>
                                            <p:fltVal val="0"/>
                                          </p:val>
                                        </p:tav>
                                        <p:tav tm="100000">
                                          <p:val>
                                            <p:strVal val="#ppt_h"/>
                                          </p:val>
                                        </p:tav>
                                      </p:tavLst>
                                    </p:anim>
                                    <p:animEffect transition="in" filter="fade">
                                      <p:cBhvr>
                                        <p:cTn id="16"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Текст 5"/>
          <p:cNvSpPr>
            <a:spLocks noGrp="1"/>
          </p:cNvSpPr>
          <p:nvPr>
            <p:ph type="body" sz="half" idx="2"/>
          </p:nvPr>
        </p:nvSpPr>
        <p:spPr>
          <a:xfrm>
            <a:off x="500063" y="214313"/>
            <a:ext cx="8186737" cy="5929312"/>
          </a:xfrm>
        </p:spPr>
        <p:txBody>
          <a:bodyPr/>
          <a:lstStyle/>
          <a:p>
            <a:pPr eaLnBrk="1" hangingPunct="1"/>
            <a:endParaRPr lang="ru-RU" sz="1600" b="1" u="sng" smtClean="0">
              <a:latin typeface="Georgia" pitchFamily="18" charset="0"/>
            </a:endParaRPr>
          </a:p>
          <a:p>
            <a:pPr eaLnBrk="1" hangingPunct="1"/>
            <a:endParaRPr lang="ru-RU" sz="1600" b="1" u="sng" smtClean="0">
              <a:latin typeface="Georgia" pitchFamily="18" charset="0"/>
            </a:endParaRPr>
          </a:p>
          <a:p>
            <a:pPr eaLnBrk="1" hangingPunct="1"/>
            <a:r>
              <a:rPr lang="ru-RU" sz="1600" b="1" u="sng" smtClean="0">
                <a:latin typeface="Georgia" pitchFamily="18" charset="0"/>
              </a:rPr>
              <a:t>Цель:</a:t>
            </a:r>
            <a:r>
              <a:rPr lang="ru-RU" smtClean="0">
                <a:latin typeface="Georgia" pitchFamily="18" charset="0"/>
              </a:rPr>
              <a:t> Целенаправленно формировать осознанное отрицательное отношение к курению.</a:t>
            </a:r>
          </a:p>
          <a:p>
            <a:pPr eaLnBrk="1" hangingPunct="1"/>
            <a:endParaRPr lang="ru-RU" smtClean="0">
              <a:latin typeface="Georgia" pitchFamily="18" charset="0"/>
            </a:endParaRPr>
          </a:p>
          <a:p>
            <a:pPr eaLnBrk="1" hangingPunct="1"/>
            <a:endParaRPr lang="ru-RU" smtClean="0">
              <a:latin typeface="Georgia" pitchFamily="18" charset="0"/>
            </a:endParaRPr>
          </a:p>
          <a:p>
            <a:pPr eaLnBrk="1" hangingPunct="1"/>
            <a:r>
              <a:rPr lang="ru-RU" sz="1600" b="1" u="sng" smtClean="0">
                <a:latin typeface="Georgia" pitchFamily="18" charset="0"/>
              </a:rPr>
              <a:t>Задание: </a:t>
            </a:r>
          </a:p>
          <a:p>
            <a:pPr eaLnBrk="1" hangingPunct="1">
              <a:buFont typeface="Arial" charset="0"/>
              <a:buChar char="•"/>
            </a:pPr>
            <a:r>
              <a:rPr lang="ru-RU" smtClean="0">
                <a:latin typeface="Georgia" pitchFamily="18" charset="0"/>
              </a:rPr>
              <a:t>Помочь детям развивать в себе привычку к здоровому и творческому образу жизни;</a:t>
            </a:r>
          </a:p>
          <a:p>
            <a:pPr eaLnBrk="1" hangingPunct="1">
              <a:buFont typeface="Arial" charset="0"/>
              <a:buChar char="•"/>
            </a:pPr>
            <a:r>
              <a:rPr lang="ru-RU" smtClean="0">
                <a:latin typeface="Georgia" pitchFamily="18" charset="0"/>
              </a:rPr>
              <a:t>На конкретных примерах доказать пагубное влияние на организм человека никотина;</a:t>
            </a:r>
          </a:p>
          <a:p>
            <a:pPr eaLnBrk="1" hangingPunct="1">
              <a:buFont typeface="Arial" charset="0"/>
              <a:buChar char="•"/>
            </a:pPr>
            <a:r>
              <a:rPr lang="ru-RU" smtClean="0">
                <a:latin typeface="Georgia" pitchFamily="18" charset="0"/>
              </a:rPr>
              <a:t> Выработать умение правильно делать обоснованные выводы.</a:t>
            </a:r>
          </a:p>
          <a:p>
            <a:pPr eaLnBrk="1" hangingPunct="1">
              <a:buFont typeface="Arial" charset="0"/>
              <a:buChar char="•"/>
            </a:pPr>
            <a:endParaRPr lang="ru-RU" smtClean="0">
              <a:latin typeface="Georgia" pitchFamily="18" charset="0"/>
            </a:endParaRPr>
          </a:p>
          <a:p>
            <a:pPr eaLnBrk="1" hangingPunct="1"/>
            <a:endParaRPr lang="ru-RU" smtClean="0">
              <a:latin typeface="Georgia" pitchFamily="18" charset="0"/>
            </a:endParaRPr>
          </a:p>
          <a:p>
            <a:pPr eaLnBrk="1" hangingPunct="1"/>
            <a:r>
              <a:rPr lang="ru-RU" sz="1600" b="1" u="sng" smtClean="0">
                <a:latin typeface="Georgia" pitchFamily="18" charset="0"/>
              </a:rPr>
              <a:t>К концу классного часа учащиеся должны: </a:t>
            </a:r>
          </a:p>
          <a:p>
            <a:pPr eaLnBrk="1" hangingPunct="1"/>
            <a:r>
              <a:rPr lang="ru-RU" smtClean="0">
                <a:latin typeface="Georgia" pitchFamily="18" charset="0"/>
              </a:rPr>
              <a:t>* Владеть информацией об ущербе от вредных привычек наносимом как отдельному человеку, так и обществу в целом (экономические, социальные стороны);</a:t>
            </a:r>
          </a:p>
          <a:p>
            <a:pPr eaLnBrk="1" hangingPunct="1"/>
            <a:r>
              <a:rPr lang="ru-RU" smtClean="0">
                <a:latin typeface="Georgia" pitchFamily="18" charset="0"/>
              </a:rPr>
              <a:t>* Быть убежденными, что жизнь без вредных привычек – более предпочтительна;</a:t>
            </a:r>
          </a:p>
          <a:p>
            <a:pPr eaLnBrk="1" hangingPunct="1"/>
            <a:r>
              <a:rPr lang="ru-RU" smtClean="0">
                <a:latin typeface="Georgia" pitchFamily="18" charset="0"/>
              </a:rPr>
              <a:t>* Знать, как можно отказаться от вредных привычек, какая система помощи существует;</a:t>
            </a:r>
          </a:p>
          <a:p>
            <a:pPr eaLnBrk="1" hangingPunct="1"/>
            <a:r>
              <a:rPr lang="ru-RU" smtClean="0">
                <a:latin typeface="Georgia" pitchFamily="18" charset="0"/>
              </a:rPr>
              <a:t>* Уметь предложить возможные разумные альтернативы проведения свободного времени.</a:t>
            </a:r>
          </a:p>
          <a:p>
            <a:pPr eaLnBrk="1" hangingPunct="1"/>
            <a:endParaRPr lang="ru-RU" smtClean="0">
              <a:latin typeface="Georgia" pitchFamily="18" charset="0"/>
            </a:endParaRPr>
          </a:p>
        </p:txBody>
      </p:sp>
      <p:pic>
        <p:nvPicPr>
          <p:cNvPr id="3076" name="Picture 4" descr="E:\классный час\курение\L31p03p02.jpg"/>
          <p:cNvPicPr>
            <a:picLocks noChangeAspect="1" noChangeArrowheads="1"/>
          </p:cNvPicPr>
          <p:nvPr/>
        </p:nvPicPr>
        <p:blipFill>
          <a:blip r:embed="rId2" cstate="print">
            <a:extLst>
              <a:ext uri="{28A0092B-C50C-407E-A947-70E740481C1C}">
                <a14:useLocalDpi xmlns:a14="http://schemas.microsoft.com/office/drawing/2010/main" val="0"/>
              </a:ext>
            </a:extLst>
          </a:blip>
          <a:srcRect l="15312" r="6876"/>
          <a:stretch>
            <a:fillRect/>
          </a:stretch>
        </p:blipFill>
        <p:spPr bwMode="auto">
          <a:xfrm>
            <a:off x="6929438" y="4722813"/>
            <a:ext cx="221456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 calcmode="lin" valueType="num">
                                      <p:cBhvr>
                                        <p:cTn id="7" dur="1000" fill="hold"/>
                                        <p:tgtEl>
                                          <p:spTgt spid="307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4">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074">
                                            <p:txEl>
                                              <p:pRg st="2" end="2"/>
                                            </p:txEl>
                                          </p:spTgt>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074">
                                            <p:txEl>
                                              <p:pRg st="5" end="5"/>
                                            </p:txEl>
                                          </p:spTgt>
                                        </p:tgtEl>
                                        <p:attrNameLst>
                                          <p:attrName>style.visibility</p:attrName>
                                        </p:attrNameLst>
                                      </p:cBhvr>
                                      <p:to>
                                        <p:strVal val="visible"/>
                                      </p:to>
                                    </p:set>
                                    <p:anim calcmode="lin" valueType="num">
                                      <p:cBhvr>
                                        <p:cTn id="13" dur="1000" fill="hold"/>
                                        <p:tgtEl>
                                          <p:spTgt spid="3074">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3074">
                                            <p:txEl>
                                              <p:pRg st="5" end="5"/>
                                            </p:txEl>
                                          </p:spTgt>
                                        </p:tgtEl>
                                        <p:attrNameLst>
                                          <p:attrName>ppt_h</p:attrName>
                                        </p:attrNameLst>
                                      </p:cBhvr>
                                      <p:tavLst>
                                        <p:tav tm="0">
                                          <p:val>
                                            <p:fltVal val="0"/>
                                          </p:val>
                                        </p:tav>
                                        <p:tav tm="100000">
                                          <p:val>
                                            <p:strVal val="#ppt_h"/>
                                          </p:val>
                                        </p:tav>
                                      </p:tavLst>
                                    </p:anim>
                                    <p:animEffect transition="in" filter="fade">
                                      <p:cBhvr>
                                        <p:cTn id="15" dur="1000"/>
                                        <p:tgtEl>
                                          <p:spTgt spid="3074">
                                            <p:txEl>
                                              <p:pRg st="5" end="5"/>
                                            </p:txEl>
                                          </p:spTgt>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anim calcmode="lin" valueType="num">
                                      <p:cBhvr>
                                        <p:cTn id="19" dur="1000" fill="hold"/>
                                        <p:tgtEl>
                                          <p:spTgt spid="3074">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3074">
                                            <p:txEl>
                                              <p:pRg st="6" end="6"/>
                                            </p:txEl>
                                          </p:spTgt>
                                        </p:tgtEl>
                                        <p:attrNameLst>
                                          <p:attrName>ppt_h</p:attrName>
                                        </p:attrNameLst>
                                      </p:cBhvr>
                                      <p:tavLst>
                                        <p:tav tm="0">
                                          <p:val>
                                            <p:fltVal val="0"/>
                                          </p:val>
                                        </p:tav>
                                        <p:tav tm="100000">
                                          <p:val>
                                            <p:strVal val="#ppt_h"/>
                                          </p:val>
                                        </p:tav>
                                      </p:tavLst>
                                    </p:anim>
                                    <p:animEffect transition="in" filter="fade">
                                      <p:cBhvr>
                                        <p:cTn id="21" dur="1000"/>
                                        <p:tgtEl>
                                          <p:spTgt spid="3074">
                                            <p:txEl>
                                              <p:pRg st="6" end="6"/>
                                            </p:txEl>
                                          </p:spTgt>
                                        </p:tgtEl>
                                      </p:cBhvr>
                                    </p:animEffect>
                                  </p:childTnLst>
                                </p:cTn>
                              </p:par>
                            </p:childTnLst>
                          </p:cTn>
                        </p:par>
                        <p:par>
                          <p:cTn id="22" fill="hold" nodeType="afterGroup">
                            <p:stCondLst>
                              <p:cond delay="3000"/>
                            </p:stCondLst>
                            <p:childTnLst>
                              <p:par>
                                <p:cTn id="23" presetID="53" presetClass="entr" presetSubtype="0" fill="hold" nodeType="afterEffect">
                                  <p:stCondLst>
                                    <p:cond delay="0"/>
                                  </p:stCondLst>
                                  <p:childTnLst>
                                    <p:set>
                                      <p:cBhvr>
                                        <p:cTn id="24" dur="1" fill="hold">
                                          <p:stCondLst>
                                            <p:cond delay="0"/>
                                          </p:stCondLst>
                                        </p:cTn>
                                        <p:tgtEl>
                                          <p:spTgt spid="3074">
                                            <p:txEl>
                                              <p:pRg st="7" end="7"/>
                                            </p:txEl>
                                          </p:spTgt>
                                        </p:tgtEl>
                                        <p:attrNameLst>
                                          <p:attrName>style.visibility</p:attrName>
                                        </p:attrNameLst>
                                      </p:cBhvr>
                                      <p:to>
                                        <p:strVal val="visible"/>
                                      </p:to>
                                    </p:set>
                                    <p:anim calcmode="lin" valueType="num">
                                      <p:cBhvr>
                                        <p:cTn id="25" dur="1000" fill="hold"/>
                                        <p:tgtEl>
                                          <p:spTgt spid="3074">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3074">
                                            <p:txEl>
                                              <p:pRg st="7" end="7"/>
                                            </p:txEl>
                                          </p:spTgt>
                                        </p:tgtEl>
                                        <p:attrNameLst>
                                          <p:attrName>ppt_h</p:attrName>
                                        </p:attrNameLst>
                                      </p:cBhvr>
                                      <p:tavLst>
                                        <p:tav tm="0">
                                          <p:val>
                                            <p:fltVal val="0"/>
                                          </p:val>
                                        </p:tav>
                                        <p:tav tm="100000">
                                          <p:val>
                                            <p:strVal val="#ppt_h"/>
                                          </p:val>
                                        </p:tav>
                                      </p:tavLst>
                                    </p:anim>
                                    <p:animEffect transition="in" filter="fade">
                                      <p:cBhvr>
                                        <p:cTn id="27" dur="1000"/>
                                        <p:tgtEl>
                                          <p:spTgt spid="3074">
                                            <p:txEl>
                                              <p:pRg st="7" end="7"/>
                                            </p:txEl>
                                          </p:spTgt>
                                        </p:tgtEl>
                                      </p:cBhvr>
                                    </p:animEffect>
                                  </p:childTnLst>
                                </p:cTn>
                              </p:par>
                            </p:childTnLst>
                          </p:cTn>
                        </p:par>
                        <p:par>
                          <p:cTn id="28" fill="hold" nodeType="afterGroup">
                            <p:stCondLst>
                              <p:cond delay="4000"/>
                            </p:stCondLst>
                            <p:childTnLst>
                              <p:par>
                                <p:cTn id="29" presetID="53" presetClass="entr" presetSubtype="0" fill="hold" nodeType="afterEffect">
                                  <p:stCondLst>
                                    <p:cond delay="0"/>
                                  </p:stCondLst>
                                  <p:childTnLst>
                                    <p:set>
                                      <p:cBhvr>
                                        <p:cTn id="30" dur="1" fill="hold">
                                          <p:stCondLst>
                                            <p:cond delay="0"/>
                                          </p:stCondLst>
                                        </p:cTn>
                                        <p:tgtEl>
                                          <p:spTgt spid="3074">
                                            <p:txEl>
                                              <p:pRg st="8" end="8"/>
                                            </p:txEl>
                                          </p:spTgt>
                                        </p:tgtEl>
                                        <p:attrNameLst>
                                          <p:attrName>style.visibility</p:attrName>
                                        </p:attrNameLst>
                                      </p:cBhvr>
                                      <p:to>
                                        <p:strVal val="visible"/>
                                      </p:to>
                                    </p:set>
                                    <p:anim calcmode="lin" valueType="num">
                                      <p:cBhvr>
                                        <p:cTn id="31" dur="1000" fill="hold"/>
                                        <p:tgtEl>
                                          <p:spTgt spid="3074">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074">
                                            <p:txEl>
                                              <p:pRg st="8" end="8"/>
                                            </p:txEl>
                                          </p:spTgt>
                                        </p:tgtEl>
                                        <p:attrNameLst>
                                          <p:attrName>ppt_h</p:attrName>
                                        </p:attrNameLst>
                                      </p:cBhvr>
                                      <p:tavLst>
                                        <p:tav tm="0">
                                          <p:val>
                                            <p:fltVal val="0"/>
                                          </p:val>
                                        </p:tav>
                                        <p:tav tm="100000">
                                          <p:val>
                                            <p:strVal val="#ppt_h"/>
                                          </p:val>
                                        </p:tav>
                                      </p:tavLst>
                                    </p:anim>
                                    <p:animEffect transition="in" filter="fade">
                                      <p:cBhvr>
                                        <p:cTn id="33" dur="1000"/>
                                        <p:tgtEl>
                                          <p:spTgt spid="3074">
                                            <p:txEl>
                                              <p:pRg st="8" end="8"/>
                                            </p:txEl>
                                          </p:spTgt>
                                        </p:tgtEl>
                                      </p:cBhvr>
                                    </p:animEffect>
                                  </p:childTnLst>
                                </p:cTn>
                              </p:par>
                            </p:childTnLst>
                          </p:cTn>
                        </p:par>
                        <p:par>
                          <p:cTn id="34" fill="hold" nodeType="afterGroup">
                            <p:stCondLst>
                              <p:cond delay="5000"/>
                            </p:stCondLst>
                            <p:childTnLst>
                              <p:par>
                                <p:cTn id="35" presetID="53" presetClass="entr" presetSubtype="0" fill="hold" nodeType="afterEffect">
                                  <p:stCondLst>
                                    <p:cond delay="0"/>
                                  </p:stCondLst>
                                  <p:childTnLst>
                                    <p:set>
                                      <p:cBhvr>
                                        <p:cTn id="36" dur="1" fill="hold">
                                          <p:stCondLst>
                                            <p:cond delay="0"/>
                                          </p:stCondLst>
                                        </p:cTn>
                                        <p:tgtEl>
                                          <p:spTgt spid="3074">
                                            <p:txEl>
                                              <p:pRg st="11" end="11"/>
                                            </p:txEl>
                                          </p:spTgt>
                                        </p:tgtEl>
                                        <p:attrNameLst>
                                          <p:attrName>style.visibility</p:attrName>
                                        </p:attrNameLst>
                                      </p:cBhvr>
                                      <p:to>
                                        <p:strVal val="visible"/>
                                      </p:to>
                                    </p:set>
                                    <p:anim calcmode="lin" valueType="num">
                                      <p:cBhvr>
                                        <p:cTn id="37" dur="1000" fill="hold"/>
                                        <p:tgtEl>
                                          <p:spTgt spid="3074">
                                            <p:txEl>
                                              <p:pRg st="11" end="11"/>
                                            </p:txEl>
                                          </p:spTgt>
                                        </p:tgtEl>
                                        <p:attrNameLst>
                                          <p:attrName>ppt_w</p:attrName>
                                        </p:attrNameLst>
                                      </p:cBhvr>
                                      <p:tavLst>
                                        <p:tav tm="0">
                                          <p:val>
                                            <p:fltVal val="0"/>
                                          </p:val>
                                        </p:tav>
                                        <p:tav tm="100000">
                                          <p:val>
                                            <p:strVal val="#ppt_w"/>
                                          </p:val>
                                        </p:tav>
                                      </p:tavLst>
                                    </p:anim>
                                    <p:anim calcmode="lin" valueType="num">
                                      <p:cBhvr>
                                        <p:cTn id="38" dur="1000" fill="hold"/>
                                        <p:tgtEl>
                                          <p:spTgt spid="3074">
                                            <p:txEl>
                                              <p:pRg st="11" end="11"/>
                                            </p:txEl>
                                          </p:spTgt>
                                        </p:tgtEl>
                                        <p:attrNameLst>
                                          <p:attrName>ppt_h</p:attrName>
                                        </p:attrNameLst>
                                      </p:cBhvr>
                                      <p:tavLst>
                                        <p:tav tm="0">
                                          <p:val>
                                            <p:fltVal val="0"/>
                                          </p:val>
                                        </p:tav>
                                        <p:tav tm="100000">
                                          <p:val>
                                            <p:strVal val="#ppt_h"/>
                                          </p:val>
                                        </p:tav>
                                      </p:tavLst>
                                    </p:anim>
                                    <p:animEffect transition="in" filter="fade">
                                      <p:cBhvr>
                                        <p:cTn id="39" dur="1000"/>
                                        <p:tgtEl>
                                          <p:spTgt spid="3074">
                                            <p:txEl>
                                              <p:pRg st="11" end="11"/>
                                            </p:txEl>
                                          </p:spTgt>
                                        </p:tgtEl>
                                      </p:cBhvr>
                                    </p:animEffect>
                                  </p:childTnLst>
                                </p:cTn>
                              </p:par>
                            </p:childTnLst>
                          </p:cTn>
                        </p:par>
                        <p:par>
                          <p:cTn id="40" fill="hold" nodeType="afterGroup">
                            <p:stCondLst>
                              <p:cond delay="6000"/>
                            </p:stCondLst>
                            <p:childTnLst>
                              <p:par>
                                <p:cTn id="41" presetID="53" presetClass="entr" presetSubtype="0" fill="hold" nodeType="afterEffect">
                                  <p:stCondLst>
                                    <p:cond delay="0"/>
                                  </p:stCondLst>
                                  <p:childTnLst>
                                    <p:set>
                                      <p:cBhvr>
                                        <p:cTn id="42" dur="1" fill="hold">
                                          <p:stCondLst>
                                            <p:cond delay="0"/>
                                          </p:stCondLst>
                                        </p:cTn>
                                        <p:tgtEl>
                                          <p:spTgt spid="3074">
                                            <p:txEl>
                                              <p:pRg st="12" end="12"/>
                                            </p:txEl>
                                          </p:spTgt>
                                        </p:tgtEl>
                                        <p:attrNameLst>
                                          <p:attrName>style.visibility</p:attrName>
                                        </p:attrNameLst>
                                      </p:cBhvr>
                                      <p:to>
                                        <p:strVal val="visible"/>
                                      </p:to>
                                    </p:set>
                                    <p:anim calcmode="lin" valueType="num">
                                      <p:cBhvr>
                                        <p:cTn id="43" dur="1000" fill="hold"/>
                                        <p:tgtEl>
                                          <p:spTgt spid="3074">
                                            <p:txEl>
                                              <p:pRg st="12" end="12"/>
                                            </p:txEl>
                                          </p:spTgt>
                                        </p:tgtEl>
                                        <p:attrNameLst>
                                          <p:attrName>ppt_w</p:attrName>
                                        </p:attrNameLst>
                                      </p:cBhvr>
                                      <p:tavLst>
                                        <p:tav tm="0">
                                          <p:val>
                                            <p:fltVal val="0"/>
                                          </p:val>
                                        </p:tav>
                                        <p:tav tm="100000">
                                          <p:val>
                                            <p:strVal val="#ppt_w"/>
                                          </p:val>
                                        </p:tav>
                                      </p:tavLst>
                                    </p:anim>
                                    <p:anim calcmode="lin" valueType="num">
                                      <p:cBhvr>
                                        <p:cTn id="44" dur="1000" fill="hold"/>
                                        <p:tgtEl>
                                          <p:spTgt spid="3074">
                                            <p:txEl>
                                              <p:pRg st="12" end="12"/>
                                            </p:txEl>
                                          </p:spTgt>
                                        </p:tgtEl>
                                        <p:attrNameLst>
                                          <p:attrName>ppt_h</p:attrName>
                                        </p:attrNameLst>
                                      </p:cBhvr>
                                      <p:tavLst>
                                        <p:tav tm="0">
                                          <p:val>
                                            <p:fltVal val="0"/>
                                          </p:val>
                                        </p:tav>
                                        <p:tav tm="100000">
                                          <p:val>
                                            <p:strVal val="#ppt_h"/>
                                          </p:val>
                                        </p:tav>
                                      </p:tavLst>
                                    </p:anim>
                                    <p:animEffect transition="in" filter="fade">
                                      <p:cBhvr>
                                        <p:cTn id="45" dur="1000"/>
                                        <p:tgtEl>
                                          <p:spTgt spid="3074">
                                            <p:txEl>
                                              <p:pRg st="12" end="12"/>
                                            </p:txEl>
                                          </p:spTgt>
                                        </p:tgtEl>
                                      </p:cBhvr>
                                    </p:animEffect>
                                  </p:childTnLst>
                                </p:cTn>
                              </p:par>
                            </p:childTnLst>
                          </p:cTn>
                        </p:par>
                        <p:par>
                          <p:cTn id="46" fill="hold" nodeType="afterGroup">
                            <p:stCondLst>
                              <p:cond delay="7000"/>
                            </p:stCondLst>
                            <p:childTnLst>
                              <p:par>
                                <p:cTn id="47" presetID="53" presetClass="entr" presetSubtype="0" fill="hold" nodeType="afterEffect">
                                  <p:stCondLst>
                                    <p:cond delay="0"/>
                                  </p:stCondLst>
                                  <p:childTnLst>
                                    <p:set>
                                      <p:cBhvr>
                                        <p:cTn id="48" dur="1" fill="hold">
                                          <p:stCondLst>
                                            <p:cond delay="0"/>
                                          </p:stCondLst>
                                        </p:cTn>
                                        <p:tgtEl>
                                          <p:spTgt spid="3074">
                                            <p:txEl>
                                              <p:pRg st="13" end="13"/>
                                            </p:txEl>
                                          </p:spTgt>
                                        </p:tgtEl>
                                        <p:attrNameLst>
                                          <p:attrName>style.visibility</p:attrName>
                                        </p:attrNameLst>
                                      </p:cBhvr>
                                      <p:to>
                                        <p:strVal val="visible"/>
                                      </p:to>
                                    </p:set>
                                    <p:anim calcmode="lin" valueType="num">
                                      <p:cBhvr>
                                        <p:cTn id="49" dur="1000" fill="hold"/>
                                        <p:tgtEl>
                                          <p:spTgt spid="3074">
                                            <p:txEl>
                                              <p:pRg st="13" end="13"/>
                                            </p:txEl>
                                          </p:spTgt>
                                        </p:tgtEl>
                                        <p:attrNameLst>
                                          <p:attrName>ppt_w</p:attrName>
                                        </p:attrNameLst>
                                      </p:cBhvr>
                                      <p:tavLst>
                                        <p:tav tm="0">
                                          <p:val>
                                            <p:fltVal val="0"/>
                                          </p:val>
                                        </p:tav>
                                        <p:tav tm="100000">
                                          <p:val>
                                            <p:strVal val="#ppt_w"/>
                                          </p:val>
                                        </p:tav>
                                      </p:tavLst>
                                    </p:anim>
                                    <p:anim calcmode="lin" valueType="num">
                                      <p:cBhvr>
                                        <p:cTn id="50" dur="1000" fill="hold"/>
                                        <p:tgtEl>
                                          <p:spTgt spid="3074">
                                            <p:txEl>
                                              <p:pRg st="13" end="13"/>
                                            </p:txEl>
                                          </p:spTgt>
                                        </p:tgtEl>
                                        <p:attrNameLst>
                                          <p:attrName>ppt_h</p:attrName>
                                        </p:attrNameLst>
                                      </p:cBhvr>
                                      <p:tavLst>
                                        <p:tav tm="0">
                                          <p:val>
                                            <p:fltVal val="0"/>
                                          </p:val>
                                        </p:tav>
                                        <p:tav tm="100000">
                                          <p:val>
                                            <p:strVal val="#ppt_h"/>
                                          </p:val>
                                        </p:tav>
                                      </p:tavLst>
                                    </p:anim>
                                    <p:animEffect transition="in" filter="fade">
                                      <p:cBhvr>
                                        <p:cTn id="51" dur="1000"/>
                                        <p:tgtEl>
                                          <p:spTgt spid="3074">
                                            <p:txEl>
                                              <p:pRg st="13" end="13"/>
                                            </p:txEl>
                                          </p:spTgt>
                                        </p:tgtEl>
                                      </p:cBhvr>
                                    </p:animEffect>
                                  </p:childTnLst>
                                </p:cTn>
                              </p:par>
                            </p:childTnLst>
                          </p:cTn>
                        </p:par>
                        <p:par>
                          <p:cTn id="52" fill="hold" nodeType="afterGroup">
                            <p:stCondLst>
                              <p:cond delay="8000"/>
                            </p:stCondLst>
                            <p:childTnLst>
                              <p:par>
                                <p:cTn id="53" presetID="53" presetClass="entr" presetSubtype="0" fill="hold" nodeType="afterEffect">
                                  <p:stCondLst>
                                    <p:cond delay="0"/>
                                  </p:stCondLst>
                                  <p:childTnLst>
                                    <p:set>
                                      <p:cBhvr>
                                        <p:cTn id="54" dur="1" fill="hold">
                                          <p:stCondLst>
                                            <p:cond delay="0"/>
                                          </p:stCondLst>
                                        </p:cTn>
                                        <p:tgtEl>
                                          <p:spTgt spid="3074">
                                            <p:txEl>
                                              <p:pRg st="14" end="14"/>
                                            </p:txEl>
                                          </p:spTgt>
                                        </p:tgtEl>
                                        <p:attrNameLst>
                                          <p:attrName>style.visibility</p:attrName>
                                        </p:attrNameLst>
                                      </p:cBhvr>
                                      <p:to>
                                        <p:strVal val="visible"/>
                                      </p:to>
                                    </p:set>
                                    <p:anim calcmode="lin" valueType="num">
                                      <p:cBhvr>
                                        <p:cTn id="55" dur="1000" fill="hold"/>
                                        <p:tgtEl>
                                          <p:spTgt spid="3074">
                                            <p:txEl>
                                              <p:pRg st="14" end="14"/>
                                            </p:txEl>
                                          </p:spTgt>
                                        </p:tgtEl>
                                        <p:attrNameLst>
                                          <p:attrName>ppt_w</p:attrName>
                                        </p:attrNameLst>
                                      </p:cBhvr>
                                      <p:tavLst>
                                        <p:tav tm="0">
                                          <p:val>
                                            <p:fltVal val="0"/>
                                          </p:val>
                                        </p:tav>
                                        <p:tav tm="100000">
                                          <p:val>
                                            <p:strVal val="#ppt_w"/>
                                          </p:val>
                                        </p:tav>
                                      </p:tavLst>
                                    </p:anim>
                                    <p:anim calcmode="lin" valueType="num">
                                      <p:cBhvr>
                                        <p:cTn id="56" dur="1000" fill="hold"/>
                                        <p:tgtEl>
                                          <p:spTgt spid="3074">
                                            <p:txEl>
                                              <p:pRg st="14" end="14"/>
                                            </p:txEl>
                                          </p:spTgt>
                                        </p:tgtEl>
                                        <p:attrNameLst>
                                          <p:attrName>ppt_h</p:attrName>
                                        </p:attrNameLst>
                                      </p:cBhvr>
                                      <p:tavLst>
                                        <p:tav tm="0">
                                          <p:val>
                                            <p:fltVal val="0"/>
                                          </p:val>
                                        </p:tav>
                                        <p:tav tm="100000">
                                          <p:val>
                                            <p:strVal val="#ppt_h"/>
                                          </p:val>
                                        </p:tav>
                                      </p:tavLst>
                                    </p:anim>
                                    <p:animEffect transition="in" filter="fade">
                                      <p:cBhvr>
                                        <p:cTn id="57" dur="1000"/>
                                        <p:tgtEl>
                                          <p:spTgt spid="3074">
                                            <p:txEl>
                                              <p:pRg st="14" end="14"/>
                                            </p:txEl>
                                          </p:spTgt>
                                        </p:tgtEl>
                                      </p:cBhvr>
                                    </p:animEffect>
                                  </p:childTnLst>
                                </p:cTn>
                              </p:par>
                            </p:childTnLst>
                          </p:cTn>
                        </p:par>
                        <p:par>
                          <p:cTn id="58" fill="hold" nodeType="afterGroup">
                            <p:stCondLst>
                              <p:cond delay="9000"/>
                            </p:stCondLst>
                            <p:childTnLst>
                              <p:par>
                                <p:cTn id="59" presetID="53" presetClass="entr" presetSubtype="0" fill="hold" nodeType="afterEffect">
                                  <p:stCondLst>
                                    <p:cond delay="0"/>
                                  </p:stCondLst>
                                  <p:childTnLst>
                                    <p:set>
                                      <p:cBhvr>
                                        <p:cTn id="60" dur="1" fill="hold">
                                          <p:stCondLst>
                                            <p:cond delay="0"/>
                                          </p:stCondLst>
                                        </p:cTn>
                                        <p:tgtEl>
                                          <p:spTgt spid="3074">
                                            <p:txEl>
                                              <p:pRg st="15" end="15"/>
                                            </p:txEl>
                                          </p:spTgt>
                                        </p:tgtEl>
                                        <p:attrNameLst>
                                          <p:attrName>style.visibility</p:attrName>
                                        </p:attrNameLst>
                                      </p:cBhvr>
                                      <p:to>
                                        <p:strVal val="visible"/>
                                      </p:to>
                                    </p:set>
                                    <p:anim calcmode="lin" valueType="num">
                                      <p:cBhvr>
                                        <p:cTn id="61" dur="1000" fill="hold"/>
                                        <p:tgtEl>
                                          <p:spTgt spid="3074">
                                            <p:txEl>
                                              <p:pRg st="15" end="15"/>
                                            </p:txEl>
                                          </p:spTgt>
                                        </p:tgtEl>
                                        <p:attrNameLst>
                                          <p:attrName>ppt_w</p:attrName>
                                        </p:attrNameLst>
                                      </p:cBhvr>
                                      <p:tavLst>
                                        <p:tav tm="0">
                                          <p:val>
                                            <p:fltVal val="0"/>
                                          </p:val>
                                        </p:tav>
                                        <p:tav tm="100000">
                                          <p:val>
                                            <p:strVal val="#ppt_w"/>
                                          </p:val>
                                        </p:tav>
                                      </p:tavLst>
                                    </p:anim>
                                    <p:anim calcmode="lin" valueType="num">
                                      <p:cBhvr>
                                        <p:cTn id="62" dur="1000" fill="hold"/>
                                        <p:tgtEl>
                                          <p:spTgt spid="3074">
                                            <p:txEl>
                                              <p:pRg st="15" end="15"/>
                                            </p:txEl>
                                          </p:spTgt>
                                        </p:tgtEl>
                                        <p:attrNameLst>
                                          <p:attrName>ppt_h</p:attrName>
                                        </p:attrNameLst>
                                      </p:cBhvr>
                                      <p:tavLst>
                                        <p:tav tm="0">
                                          <p:val>
                                            <p:fltVal val="0"/>
                                          </p:val>
                                        </p:tav>
                                        <p:tav tm="100000">
                                          <p:val>
                                            <p:strVal val="#ppt_h"/>
                                          </p:val>
                                        </p:tav>
                                      </p:tavLst>
                                    </p:anim>
                                    <p:animEffect transition="in" filter="fade">
                                      <p:cBhvr>
                                        <p:cTn id="63" dur="1000"/>
                                        <p:tgtEl>
                                          <p:spTgt spid="3074">
                                            <p:txEl>
                                              <p:pRg st="15" end="15"/>
                                            </p:txEl>
                                          </p:spTgt>
                                        </p:tgtEl>
                                      </p:cBhvr>
                                    </p:animEffect>
                                  </p:childTnLst>
                                </p:cTn>
                              </p:par>
                              <p:par>
                                <p:cTn id="64" presetID="8" presetClass="entr" presetSubtype="32" fill="hold" nodeType="withEffect">
                                  <p:stCondLst>
                                    <p:cond delay="0"/>
                                  </p:stCondLst>
                                  <p:childTnLst>
                                    <p:set>
                                      <p:cBhvr>
                                        <p:cTn id="65" dur="1" fill="hold">
                                          <p:stCondLst>
                                            <p:cond delay="0"/>
                                          </p:stCondLst>
                                        </p:cTn>
                                        <p:tgtEl>
                                          <p:spTgt spid="3076"/>
                                        </p:tgtEl>
                                        <p:attrNameLst>
                                          <p:attrName>style.visibility</p:attrName>
                                        </p:attrNameLst>
                                      </p:cBhvr>
                                      <p:to>
                                        <p:strVal val="visible"/>
                                      </p:to>
                                    </p:set>
                                    <p:animEffect transition="in" filter="diamond(out)">
                                      <p:cBhvr>
                                        <p:cTn id="66"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Текст 5"/>
          <p:cNvSpPr>
            <a:spLocks noGrp="1"/>
          </p:cNvSpPr>
          <p:nvPr>
            <p:ph type="body" idx="1"/>
          </p:nvPr>
        </p:nvSpPr>
        <p:spPr>
          <a:xfrm>
            <a:off x="428625" y="1214438"/>
            <a:ext cx="2857500" cy="642937"/>
          </a:xfrm>
        </p:spPr>
        <p:txBody>
          <a:bodyPr/>
          <a:lstStyle/>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p>
          <a:p>
            <a:pPr eaLnBrk="1" hangingPunct="1"/>
            <a:endParaRPr lang="ru-RU" sz="1800" smtClean="0">
              <a:latin typeface="Georgia" pitchFamily="18" charset="0"/>
            </a:endParaRPr>
          </a:p>
          <a:p>
            <a:pPr eaLnBrk="1" hangingPunct="1"/>
            <a:endParaRPr lang="ru-RU" sz="1800" smtClean="0">
              <a:latin typeface="Georgia" pitchFamily="18" charset="0"/>
            </a:endParaRPr>
          </a:p>
          <a:p>
            <a:pPr eaLnBrk="1" hangingPunct="1"/>
            <a:endParaRPr lang="ru-RU" sz="1800" smtClean="0">
              <a:latin typeface="Georgia" pitchFamily="18" charset="0"/>
            </a:endParaRPr>
          </a:p>
          <a:p>
            <a:pPr algn="ctr" eaLnBrk="1" hangingPunct="1"/>
            <a:r>
              <a:rPr lang="ru-RU" sz="2000" smtClean="0">
                <a:solidFill>
                  <a:srgbClr val="002060"/>
                </a:solidFill>
                <a:latin typeface="Georgia" pitchFamily="18" charset="0"/>
              </a:rPr>
              <a:t>Положительная сторона</a:t>
            </a:r>
          </a:p>
        </p:txBody>
      </p:sp>
      <p:sp>
        <p:nvSpPr>
          <p:cNvPr id="21507" name="Содержимое 6"/>
          <p:cNvSpPr>
            <a:spLocks noGrp="1"/>
          </p:cNvSpPr>
          <p:nvPr>
            <p:ph sz="half" idx="2"/>
          </p:nvPr>
        </p:nvSpPr>
        <p:spPr>
          <a:xfrm>
            <a:off x="457200" y="2174875"/>
            <a:ext cx="3257550" cy="3951288"/>
          </a:xfrm>
        </p:spPr>
        <p:txBody>
          <a:bodyPr/>
          <a:lstStyle/>
          <a:p>
            <a:pPr eaLnBrk="1" hangingPunct="1"/>
            <a:r>
              <a:rPr lang="ru-RU" smtClean="0">
                <a:latin typeface="Georgia" pitchFamily="18" charset="0"/>
              </a:rPr>
              <a:t> более «крутыми»; </a:t>
            </a:r>
          </a:p>
          <a:p>
            <a:pPr eaLnBrk="1" hangingPunct="1"/>
            <a:r>
              <a:rPr lang="ru-RU" smtClean="0">
                <a:latin typeface="Georgia" pitchFamily="18" charset="0"/>
              </a:rPr>
              <a:t> легче заводить знакомства;</a:t>
            </a:r>
          </a:p>
          <a:p>
            <a:pPr eaLnBrk="1" hangingPunct="1"/>
            <a:r>
              <a:rPr lang="ru-RU" smtClean="0">
                <a:latin typeface="Georgia" pitchFamily="18" charset="0"/>
              </a:rPr>
              <a:t> похудеть </a:t>
            </a:r>
          </a:p>
        </p:txBody>
      </p:sp>
      <p:sp>
        <p:nvSpPr>
          <p:cNvPr id="21508" name="Текст 7"/>
          <p:cNvSpPr>
            <a:spLocks noGrp="1"/>
          </p:cNvSpPr>
          <p:nvPr>
            <p:ph type="body" sz="quarter" idx="3"/>
          </p:nvPr>
        </p:nvSpPr>
        <p:spPr>
          <a:xfrm>
            <a:off x="4643438" y="857250"/>
            <a:ext cx="4041775" cy="639763"/>
          </a:xfrm>
        </p:spPr>
        <p:txBody>
          <a:bodyPr/>
          <a:lstStyle/>
          <a:p>
            <a:pPr algn="ctr" eaLnBrk="1" hangingPunct="1"/>
            <a:endParaRPr lang="ru-RU" sz="2000" smtClean="0">
              <a:solidFill>
                <a:srgbClr val="C00000"/>
              </a:solidFill>
              <a:latin typeface="Georgia" pitchFamily="18" charset="0"/>
            </a:endParaRPr>
          </a:p>
          <a:p>
            <a:pPr algn="ctr" eaLnBrk="1" hangingPunct="1"/>
            <a:r>
              <a:rPr lang="ru-RU" sz="2000" smtClean="0">
                <a:solidFill>
                  <a:srgbClr val="C00000"/>
                </a:solidFill>
                <a:latin typeface="Georgia" pitchFamily="18" charset="0"/>
              </a:rPr>
              <a:t>Отрицательная сторона</a:t>
            </a:r>
          </a:p>
        </p:txBody>
      </p:sp>
      <p:sp>
        <p:nvSpPr>
          <p:cNvPr id="21509" name="Содержимое 8"/>
          <p:cNvSpPr>
            <a:spLocks noGrp="1"/>
          </p:cNvSpPr>
          <p:nvPr>
            <p:ph sz="quarter" idx="4"/>
          </p:nvPr>
        </p:nvSpPr>
        <p:spPr>
          <a:xfrm>
            <a:off x="3786188" y="1571625"/>
            <a:ext cx="5214937" cy="5072063"/>
          </a:xfrm>
        </p:spPr>
        <p:txBody>
          <a:bodyPr/>
          <a:lstStyle/>
          <a:p>
            <a:pPr eaLnBrk="1" hangingPunct="1"/>
            <a:r>
              <a:rPr lang="ru-RU" sz="1400" b="1" smtClean="0">
                <a:latin typeface="Georgia" pitchFamily="18" charset="0"/>
              </a:rPr>
              <a:t>повышается кровяное давление;</a:t>
            </a:r>
          </a:p>
          <a:p>
            <a:pPr eaLnBrk="1" hangingPunct="1"/>
            <a:r>
              <a:rPr lang="ru-RU" sz="1400" b="1" smtClean="0">
                <a:latin typeface="Georgia" pitchFamily="18" charset="0"/>
              </a:rPr>
              <a:t>возникает раздражение слизистых оболочек дыхательных путей;</a:t>
            </a:r>
          </a:p>
          <a:p>
            <a:pPr eaLnBrk="1" hangingPunct="1"/>
            <a:r>
              <a:rPr lang="ru-RU" sz="1400" b="1" smtClean="0">
                <a:latin typeface="Georgia" pitchFamily="18" charset="0"/>
              </a:rPr>
              <a:t> может возникнуть раздражение глаз;</a:t>
            </a:r>
          </a:p>
          <a:p>
            <a:pPr eaLnBrk="1" hangingPunct="1"/>
            <a:r>
              <a:rPr lang="ru-RU" sz="1400" b="1" smtClean="0">
                <a:latin typeface="Georgia" pitchFamily="18" charset="0"/>
              </a:rPr>
              <a:t>загрязняется воздух;</a:t>
            </a:r>
          </a:p>
          <a:p>
            <a:pPr eaLnBrk="1" hangingPunct="1"/>
            <a:r>
              <a:rPr lang="ru-RU" sz="1400" b="1" smtClean="0">
                <a:latin typeface="Georgia" pitchFamily="18" charset="0"/>
              </a:rPr>
              <a:t> в кровь и легкие попадают ядовитые вещества;</a:t>
            </a:r>
          </a:p>
          <a:p>
            <a:pPr eaLnBrk="1" hangingPunct="1"/>
            <a:r>
              <a:rPr lang="ru-RU" sz="1400" b="1" smtClean="0">
                <a:latin typeface="Georgia" pitchFamily="18" charset="0"/>
              </a:rPr>
              <a:t> могут нарушиться вкусовые ощущения, обонятельные снижается зрение;</a:t>
            </a:r>
          </a:p>
          <a:p>
            <a:pPr eaLnBrk="1" hangingPunct="1"/>
            <a:r>
              <a:rPr lang="ru-RU" sz="1400" b="1" smtClean="0">
                <a:latin typeface="Georgia" pitchFamily="18" charset="0"/>
              </a:rPr>
              <a:t>подавляется иммунитет организма;</a:t>
            </a:r>
          </a:p>
          <a:p>
            <a:pPr eaLnBrk="1" hangingPunct="1"/>
            <a:r>
              <a:rPr lang="ru-RU" sz="1400" b="1" smtClean="0">
                <a:latin typeface="Georgia" pitchFamily="18" charset="0"/>
              </a:rPr>
              <a:t> на зубах возникает желтый налет, микротрещины на эмали;</a:t>
            </a:r>
          </a:p>
          <a:p>
            <a:pPr eaLnBrk="1" hangingPunct="1"/>
            <a:r>
              <a:rPr lang="ru-RU" sz="1400" b="1" smtClean="0">
                <a:latin typeface="Georgia" pitchFamily="18" charset="0"/>
              </a:rPr>
              <a:t> на лице раньше появляются морщины;</a:t>
            </a:r>
          </a:p>
          <a:p>
            <a:pPr eaLnBrk="1" hangingPunct="1"/>
            <a:r>
              <a:rPr lang="ru-RU" sz="1400" b="1" smtClean="0">
                <a:latin typeface="Georgia" pitchFamily="18" charset="0"/>
              </a:rPr>
              <a:t>возникает кашель синдром «курильщика»;</a:t>
            </a:r>
          </a:p>
          <a:p>
            <a:pPr eaLnBrk="1" hangingPunct="1"/>
            <a:r>
              <a:rPr lang="ru-RU" sz="1400" b="1" smtClean="0">
                <a:latin typeface="Georgia" pitchFamily="18" charset="0"/>
              </a:rPr>
              <a:t> повышается выделение слюны, приходится часто сплевывать;</a:t>
            </a:r>
          </a:p>
          <a:p>
            <a:pPr eaLnBrk="1" hangingPunct="1"/>
            <a:r>
              <a:rPr lang="ru-RU" sz="1400" b="1" smtClean="0">
                <a:latin typeface="Georgia" pitchFamily="18" charset="0"/>
              </a:rPr>
              <a:t> отдаленными последствиями могут быть: рак легких, дыхательных путей, болезни сердца, поджелудочной железы, мочевого пузыря, язва, хронические заболевания легких;</a:t>
            </a:r>
          </a:p>
          <a:p>
            <a:pPr eaLnBrk="1" hangingPunct="1"/>
            <a:r>
              <a:rPr lang="ru-RU" sz="1400" b="1" smtClean="0">
                <a:latin typeface="Georgia" pitchFamily="18" charset="0"/>
              </a:rPr>
              <a:t>испытываешь неудобства, когда нет сигарет или нельзя курить;</a:t>
            </a:r>
          </a:p>
        </p:txBody>
      </p:sp>
      <p:sp>
        <p:nvSpPr>
          <p:cNvPr id="10" name="Заголовок 4"/>
          <p:cNvSpPr>
            <a:spLocks noGrp="1"/>
          </p:cNvSpPr>
          <p:nvPr>
            <p:ph type="title"/>
          </p:nvPr>
        </p:nvSpPr>
        <p:spPr>
          <a:xfrm>
            <a:off x="457200" y="274638"/>
            <a:ext cx="8229600" cy="461665"/>
          </a:xfrm>
          <a:ln>
            <a:miter lim="800000"/>
            <a:headEnd/>
            <a:tailEnd/>
          </a:ln>
          <a:extLst/>
        </p:spPr>
        <p:txBody>
          <a:bodyPr rtlCol="0">
            <a:spAutoFit/>
          </a:bodyPr>
          <a:lstStyle/>
          <a:p>
            <a:pPr eaLnBrk="1" fontAlgn="auto" hangingPunct="1">
              <a:spcAft>
                <a:spcPts val="0"/>
              </a:spcAft>
              <a:defRPr/>
            </a:pP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КЛАССНОГО ВОСПИТАТЕЛЯ</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1506">
                                            <p:txEl>
                                              <p:pRg st="12" end="12"/>
                                            </p:txEl>
                                          </p:spTgt>
                                        </p:tgtEl>
                                        <p:attrNameLst>
                                          <p:attrName>style.visibility</p:attrName>
                                        </p:attrNameLst>
                                      </p:cBhvr>
                                      <p:to>
                                        <p:strVal val="visible"/>
                                      </p:to>
                                    </p:set>
                                    <p:animEffect transition="in" filter="fade">
                                      <p:cBhvr>
                                        <p:cTn id="18" dur="1000"/>
                                        <p:tgtEl>
                                          <p:spTgt spid="21506">
                                            <p:txEl>
                                              <p:pRg st="12" end="12"/>
                                            </p:txEl>
                                          </p:spTgt>
                                        </p:tgtEl>
                                      </p:cBhvr>
                                    </p:animEffect>
                                    <p:anim calcmode="lin" valueType="num">
                                      <p:cBhvr>
                                        <p:cTn id="19" dur="1000" fill="hold"/>
                                        <p:tgtEl>
                                          <p:spTgt spid="21506">
                                            <p:txEl>
                                              <p:pRg st="12" end="12"/>
                                            </p:txEl>
                                          </p:spTgt>
                                        </p:tgtEl>
                                        <p:attrNameLst>
                                          <p:attrName>ppt_x</p:attrName>
                                        </p:attrNameLst>
                                      </p:cBhvr>
                                      <p:tavLst>
                                        <p:tav tm="0">
                                          <p:val>
                                            <p:strVal val="#ppt_x"/>
                                          </p:val>
                                        </p:tav>
                                        <p:tav tm="100000">
                                          <p:val>
                                            <p:strVal val="#ppt_x"/>
                                          </p:val>
                                        </p:tav>
                                      </p:tavLst>
                                    </p:anim>
                                    <p:anim calcmode="lin" valueType="num">
                                      <p:cBhvr>
                                        <p:cTn id="20" dur="1000" fill="hold"/>
                                        <p:tgtEl>
                                          <p:spTgt spid="21506">
                                            <p:txEl>
                                              <p:pRg st="12" end="1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508">
                                            <p:txEl>
                                              <p:pRg st="1" end="1"/>
                                            </p:txEl>
                                          </p:spTgt>
                                        </p:tgtEl>
                                        <p:attrNameLst>
                                          <p:attrName>style.visibility</p:attrName>
                                        </p:attrNameLst>
                                      </p:cBhvr>
                                      <p:to>
                                        <p:strVal val="visible"/>
                                      </p:to>
                                    </p:set>
                                    <p:animEffect transition="in" filter="fade">
                                      <p:cBhvr>
                                        <p:cTn id="23" dur="1000"/>
                                        <p:tgtEl>
                                          <p:spTgt spid="21508">
                                            <p:txEl>
                                              <p:pRg st="1" end="1"/>
                                            </p:txEl>
                                          </p:spTgt>
                                        </p:tgtEl>
                                      </p:cBhvr>
                                    </p:animEffect>
                                    <p:anim calcmode="lin" valueType="num">
                                      <p:cBhvr>
                                        <p:cTn id="24" dur="10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1508">
                                            <p:txEl>
                                              <p:pRg st="1" end="1"/>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1507">
                                            <p:txEl>
                                              <p:pRg st="0" end="0"/>
                                            </p:txEl>
                                          </p:spTgt>
                                        </p:tgtEl>
                                        <p:attrNameLst>
                                          <p:attrName>style.visibility</p:attrName>
                                        </p:attrNameLst>
                                      </p:cBhvr>
                                      <p:to>
                                        <p:strVal val="visible"/>
                                      </p:to>
                                    </p:set>
                                    <p:anim calcmode="lin" valueType="num">
                                      <p:cBhvr>
                                        <p:cTn id="29"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21507">
                                            <p:txEl>
                                              <p:pRg st="0" end="0"/>
                                            </p:txEl>
                                          </p:spTgt>
                                        </p:tgtEl>
                                      </p:cBhvr>
                                    </p:animEffect>
                                  </p:childTnLst>
                                </p:cTn>
                              </p:par>
                            </p:childTnLst>
                          </p:cTn>
                        </p:par>
                        <p:par>
                          <p:cTn id="32" fill="hold" nodeType="afterGroup">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1507">
                                            <p:txEl>
                                              <p:pRg st="1" end="1"/>
                                            </p:txEl>
                                          </p:spTgt>
                                        </p:tgtEl>
                                        <p:attrNameLst>
                                          <p:attrName>style.visibility</p:attrName>
                                        </p:attrNameLst>
                                      </p:cBhvr>
                                      <p:to>
                                        <p:strVal val="visible"/>
                                      </p:to>
                                    </p:set>
                                    <p:anim calcmode="lin" valueType="num">
                                      <p:cBhvr>
                                        <p:cTn id="35" dur="1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37" dur="1000"/>
                                        <p:tgtEl>
                                          <p:spTgt spid="21507">
                                            <p:txEl>
                                              <p:pRg st="1" end="1"/>
                                            </p:txEl>
                                          </p:spTgt>
                                        </p:tgtEl>
                                      </p:cBhvr>
                                    </p:animEffect>
                                  </p:childTnLst>
                                </p:cTn>
                              </p:par>
                            </p:childTnLst>
                          </p:cTn>
                        </p:par>
                        <p:par>
                          <p:cTn id="38" fill="hold" nodeType="afterGroup">
                            <p:stCondLst>
                              <p:cond delay="4000"/>
                            </p:stCondLst>
                            <p:childTnLst>
                              <p:par>
                                <p:cTn id="39" presetID="53" presetClass="entr" presetSubtype="0" fill="hold" grpId="0" nodeType="afterEffect">
                                  <p:stCondLst>
                                    <p:cond delay="0"/>
                                  </p:stCondLst>
                                  <p:childTnLst>
                                    <p:set>
                                      <p:cBhvr>
                                        <p:cTn id="40" dur="1" fill="hold">
                                          <p:stCondLst>
                                            <p:cond delay="0"/>
                                          </p:stCondLst>
                                        </p:cTn>
                                        <p:tgtEl>
                                          <p:spTgt spid="21507">
                                            <p:txEl>
                                              <p:pRg st="2" end="2"/>
                                            </p:txEl>
                                          </p:spTgt>
                                        </p:tgtEl>
                                        <p:attrNameLst>
                                          <p:attrName>style.visibility</p:attrName>
                                        </p:attrNameLst>
                                      </p:cBhvr>
                                      <p:to>
                                        <p:strVal val="visible"/>
                                      </p:to>
                                    </p:set>
                                    <p:anim calcmode="lin" valueType="num">
                                      <p:cBhvr>
                                        <p:cTn id="41" dur="1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43" dur="1000"/>
                                        <p:tgtEl>
                                          <p:spTgt spid="21507">
                                            <p:txEl>
                                              <p:pRg st="2" end="2"/>
                                            </p:txEl>
                                          </p:spTgt>
                                        </p:tgtEl>
                                      </p:cBhvr>
                                    </p:animEffect>
                                  </p:childTnLst>
                                </p:cTn>
                              </p:par>
                            </p:childTnLst>
                          </p:cTn>
                        </p:par>
                        <p:par>
                          <p:cTn id="44" fill="hold" nodeType="afterGroup">
                            <p:stCondLst>
                              <p:cond delay="5000"/>
                            </p:stCondLst>
                            <p:childTnLst>
                              <p:par>
                                <p:cTn id="45" presetID="53" presetClass="entr" presetSubtype="0" fill="hold" grpId="0" nodeType="afterEffect">
                                  <p:stCondLst>
                                    <p:cond delay="0"/>
                                  </p:stCondLst>
                                  <p:childTnLst>
                                    <p:set>
                                      <p:cBhvr>
                                        <p:cTn id="46" dur="1" fill="hold">
                                          <p:stCondLst>
                                            <p:cond delay="0"/>
                                          </p:stCondLst>
                                        </p:cTn>
                                        <p:tgtEl>
                                          <p:spTgt spid="21509">
                                            <p:txEl>
                                              <p:pRg st="0" end="0"/>
                                            </p:txEl>
                                          </p:spTgt>
                                        </p:tgtEl>
                                        <p:attrNameLst>
                                          <p:attrName>style.visibility</p:attrName>
                                        </p:attrNameLst>
                                      </p:cBhvr>
                                      <p:to>
                                        <p:strVal val="visible"/>
                                      </p:to>
                                    </p:set>
                                    <p:anim calcmode="lin" valueType="num">
                                      <p:cBhvr>
                                        <p:cTn id="47" dur="1000" fill="hold"/>
                                        <p:tgtEl>
                                          <p:spTgt spid="21509">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21509">
                                            <p:txEl>
                                              <p:pRg st="0" end="0"/>
                                            </p:txEl>
                                          </p:spTgt>
                                        </p:tgtEl>
                                        <p:attrNameLst>
                                          <p:attrName>ppt_h</p:attrName>
                                        </p:attrNameLst>
                                      </p:cBhvr>
                                      <p:tavLst>
                                        <p:tav tm="0">
                                          <p:val>
                                            <p:fltVal val="0"/>
                                          </p:val>
                                        </p:tav>
                                        <p:tav tm="100000">
                                          <p:val>
                                            <p:strVal val="#ppt_h"/>
                                          </p:val>
                                        </p:tav>
                                      </p:tavLst>
                                    </p:anim>
                                    <p:animEffect transition="in" filter="fade">
                                      <p:cBhvr>
                                        <p:cTn id="49" dur="1000"/>
                                        <p:tgtEl>
                                          <p:spTgt spid="21509">
                                            <p:txEl>
                                              <p:pRg st="0" end="0"/>
                                            </p:txEl>
                                          </p:spTgt>
                                        </p:tgtEl>
                                      </p:cBhvr>
                                    </p:animEffect>
                                  </p:childTnLst>
                                </p:cTn>
                              </p:par>
                            </p:childTnLst>
                          </p:cTn>
                        </p:par>
                        <p:par>
                          <p:cTn id="50" fill="hold" nodeType="afterGroup">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1509">
                                            <p:txEl>
                                              <p:pRg st="1" end="1"/>
                                            </p:txEl>
                                          </p:spTgt>
                                        </p:tgtEl>
                                        <p:attrNameLst>
                                          <p:attrName>style.visibility</p:attrName>
                                        </p:attrNameLst>
                                      </p:cBhvr>
                                      <p:to>
                                        <p:strVal val="visible"/>
                                      </p:to>
                                    </p:set>
                                    <p:anim calcmode="lin" valueType="num">
                                      <p:cBhvr>
                                        <p:cTn id="53" dur="1000" fill="hold"/>
                                        <p:tgtEl>
                                          <p:spTgt spid="21509">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21509">
                                            <p:txEl>
                                              <p:pRg st="1" end="1"/>
                                            </p:txEl>
                                          </p:spTgt>
                                        </p:tgtEl>
                                        <p:attrNameLst>
                                          <p:attrName>ppt_h</p:attrName>
                                        </p:attrNameLst>
                                      </p:cBhvr>
                                      <p:tavLst>
                                        <p:tav tm="0">
                                          <p:val>
                                            <p:fltVal val="0"/>
                                          </p:val>
                                        </p:tav>
                                        <p:tav tm="100000">
                                          <p:val>
                                            <p:strVal val="#ppt_h"/>
                                          </p:val>
                                        </p:tav>
                                      </p:tavLst>
                                    </p:anim>
                                    <p:animEffect transition="in" filter="fade">
                                      <p:cBhvr>
                                        <p:cTn id="55" dur="1000"/>
                                        <p:tgtEl>
                                          <p:spTgt spid="21509">
                                            <p:txEl>
                                              <p:pRg st="1" end="1"/>
                                            </p:txEl>
                                          </p:spTgt>
                                        </p:tgtEl>
                                      </p:cBhvr>
                                    </p:animEffect>
                                  </p:childTnLst>
                                </p:cTn>
                              </p:par>
                            </p:childTnLst>
                          </p:cTn>
                        </p:par>
                        <p:par>
                          <p:cTn id="56" fill="hold" nodeType="afterGroup">
                            <p:stCondLst>
                              <p:cond delay="7000"/>
                            </p:stCondLst>
                            <p:childTnLst>
                              <p:par>
                                <p:cTn id="57" presetID="53" presetClass="entr" presetSubtype="0" fill="hold" grpId="0" nodeType="afterEffect">
                                  <p:stCondLst>
                                    <p:cond delay="0"/>
                                  </p:stCondLst>
                                  <p:childTnLst>
                                    <p:set>
                                      <p:cBhvr>
                                        <p:cTn id="58" dur="1" fill="hold">
                                          <p:stCondLst>
                                            <p:cond delay="0"/>
                                          </p:stCondLst>
                                        </p:cTn>
                                        <p:tgtEl>
                                          <p:spTgt spid="21509">
                                            <p:txEl>
                                              <p:pRg st="2" end="2"/>
                                            </p:txEl>
                                          </p:spTgt>
                                        </p:tgtEl>
                                        <p:attrNameLst>
                                          <p:attrName>style.visibility</p:attrName>
                                        </p:attrNameLst>
                                      </p:cBhvr>
                                      <p:to>
                                        <p:strVal val="visible"/>
                                      </p:to>
                                    </p:set>
                                    <p:anim calcmode="lin" valueType="num">
                                      <p:cBhvr>
                                        <p:cTn id="59" dur="1000" fill="hold"/>
                                        <p:tgtEl>
                                          <p:spTgt spid="21509">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21509">
                                            <p:txEl>
                                              <p:pRg st="2" end="2"/>
                                            </p:txEl>
                                          </p:spTgt>
                                        </p:tgtEl>
                                        <p:attrNameLst>
                                          <p:attrName>ppt_h</p:attrName>
                                        </p:attrNameLst>
                                      </p:cBhvr>
                                      <p:tavLst>
                                        <p:tav tm="0">
                                          <p:val>
                                            <p:fltVal val="0"/>
                                          </p:val>
                                        </p:tav>
                                        <p:tav tm="100000">
                                          <p:val>
                                            <p:strVal val="#ppt_h"/>
                                          </p:val>
                                        </p:tav>
                                      </p:tavLst>
                                    </p:anim>
                                    <p:animEffect transition="in" filter="fade">
                                      <p:cBhvr>
                                        <p:cTn id="61" dur="1000"/>
                                        <p:tgtEl>
                                          <p:spTgt spid="21509">
                                            <p:txEl>
                                              <p:pRg st="2" end="2"/>
                                            </p:txEl>
                                          </p:spTgt>
                                        </p:tgtEl>
                                      </p:cBhvr>
                                    </p:animEffect>
                                  </p:childTnLst>
                                </p:cTn>
                              </p:par>
                            </p:childTnLst>
                          </p:cTn>
                        </p:par>
                        <p:par>
                          <p:cTn id="62" fill="hold" nodeType="afterGroup">
                            <p:stCondLst>
                              <p:cond delay="8000"/>
                            </p:stCondLst>
                            <p:childTnLst>
                              <p:par>
                                <p:cTn id="63" presetID="53" presetClass="entr" presetSubtype="0" fill="hold" grpId="0" nodeType="afterEffect">
                                  <p:stCondLst>
                                    <p:cond delay="0"/>
                                  </p:stCondLst>
                                  <p:childTnLst>
                                    <p:set>
                                      <p:cBhvr>
                                        <p:cTn id="64" dur="1" fill="hold">
                                          <p:stCondLst>
                                            <p:cond delay="0"/>
                                          </p:stCondLst>
                                        </p:cTn>
                                        <p:tgtEl>
                                          <p:spTgt spid="21509">
                                            <p:txEl>
                                              <p:pRg st="3" end="3"/>
                                            </p:txEl>
                                          </p:spTgt>
                                        </p:tgtEl>
                                        <p:attrNameLst>
                                          <p:attrName>style.visibility</p:attrName>
                                        </p:attrNameLst>
                                      </p:cBhvr>
                                      <p:to>
                                        <p:strVal val="visible"/>
                                      </p:to>
                                    </p:set>
                                    <p:anim calcmode="lin" valueType="num">
                                      <p:cBhvr>
                                        <p:cTn id="65" dur="1000" fill="hold"/>
                                        <p:tgtEl>
                                          <p:spTgt spid="21509">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21509">
                                            <p:txEl>
                                              <p:pRg st="3" end="3"/>
                                            </p:txEl>
                                          </p:spTgt>
                                        </p:tgtEl>
                                        <p:attrNameLst>
                                          <p:attrName>ppt_h</p:attrName>
                                        </p:attrNameLst>
                                      </p:cBhvr>
                                      <p:tavLst>
                                        <p:tav tm="0">
                                          <p:val>
                                            <p:fltVal val="0"/>
                                          </p:val>
                                        </p:tav>
                                        <p:tav tm="100000">
                                          <p:val>
                                            <p:strVal val="#ppt_h"/>
                                          </p:val>
                                        </p:tav>
                                      </p:tavLst>
                                    </p:anim>
                                    <p:animEffect transition="in" filter="fade">
                                      <p:cBhvr>
                                        <p:cTn id="67" dur="1000"/>
                                        <p:tgtEl>
                                          <p:spTgt spid="21509">
                                            <p:txEl>
                                              <p:pRg st="3" end="3"/>
                                            </p:txEl>
                                          </p:spTgt>
                                        </p:tgtEl>
                                      </p:cBhvr>
                                    </p:animEffect>
                                  </p:childTnLst>
                                </p:cTn>
                              </p:par>
                            </p:childTnLst>
                          </p:cTn>
                        </p:par>
                        <p:par>
                          <p:cTn id="68" fill="hold" nodeType="afterGroup">
                            <p:stCondLst>
                              <p:cond delay="9000"/>
                            </p:stCondLst>
                            <p:childTnLst>
                              <p:par>
                                <p:cTn id="69" presetID="53" presetClass="entr" presetSubtype="0" fill="hold" grpId="0" nodeType="afterEffect">
                                  <p:stCondLst>
                                    <p:cond delay="0"/>
                                  </p:stCondLst>
                                  <p:childTnLst>
                                    <p:set>
                                      <p:cBhvr>
                                        <p:cTn id="70" dur="1" fill="hold">
                                          <p:stCondLst>
                                            <p:cond delay="0"/>
                                          </p:stCondLst>
                                        </p:cTn>
                                        <p:tgtEl>
                                          <p:spTgt spid="21509">
                                            <p:txEl>
                                              <p:pRg st="4" end="4"/>
                                            </p:txEl>
                                          </p:spTgt>
                                        </p:tgtEl>
                                        <p:attrNameLst>
                                          <p:attrName>style.visibility</p:attrName>
                                        </p:attrNameLst>
                                      </p:cBhvr>
                                      <p:to>
                                        <p:strVal val="visible"/>
                                      </p:to>
                                    </p:set>
                                    <p:anim calcmode="lin" valueType="num">
                                      <p:cBhvr>
                                        <p:cTn id="71" dur="1000" fill="hold"/>
                                        <p:tgtEl>
                                          <p:spTgt spid="21509">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21509">
                                            <p:txEl>
                                              <p:pRg st="4" end="4"/>
                                            </p:txEl>
                                          </p:spTgt>
                                        </p:tgtEl>
                                        <p:attrNameLst>
                                          <p:attrName>ppt_h</p:attrName>
                                        </p:attrNameLst>
                                      </p:cBhvr>
                                      <p:tavLst>
                                        <p:tav tm="0">
                                          <p:val>
                                            <p:fltVal val="0"/>
                                          </p:val>
                                        </p:tav>
                                        <p:tav tm="100000">
                                          <p:val>
                                            <p:strVal val="#ppt_h"/>
                                          </p:val>
                                        </p:tav>
                                      </p:tavLst>
                                    </p:anim>
                                    <p:animEffect transition="in" filter="fade">
                                      <p:cBhvr>
                                        <p:cTn id="73" dur="1000"/>
                                        <p:tgtEl>
                                          <p:spTgt spid="21509">
                                            <p:txEl>
                                              <p:pRg st="4" end="4"/>
                                            </p:txEl>
                                          </p:spTgt>
                                        </p:tgtEl>
                                      </p:cBhvr>
                                    </p:animEffect>
                                  </p:childTnLst>
                                </p:cTn>
                              </p:par>
                            </p:childTnLst>
                          </p:cTn>
                        </p:par>
                        <p:par>
                          <p:cTn id="74" fill="hold" nodeType="afterGroup">
                            <p:stCondLst>
                              <p:cond delay="10000"/>
                            </p:stCondLst>
                            <p:childTnLst>
                              <p:par>
                                <p:cTn id="75" presetID="53" presetClass="entr" presetSubtype="0" fill="hold" grpId="0" nodeType="afterEffect">
                                  <p:stCondLst>
                                    <p:cond delay="0"/>
                                  </p:stCondLst>
                                  <p:childTnLst>
                                    <p:set>
                                      <p:cBhvr>
                                        <p:cTn id="76" dur="1" fill="hold">
                                          <p:stCondLst>
                                            <p:cond delay="0"/>
                                          </p:stCondLst>
                                        </p:cTn>
                                        <p:tgtEl>
                                          <p:spTgt spid="21509">
                                            <p:txEl>
                                              <p:pRg st="5" end="5"/>
                                            </p:txEl>
                                          </p:spTgt>
                                        </p:tgtEl>
                                        <p:attrNameLst>
                                          <p:attrName>style.visibility</p:attrName>
                                        </p:attrNameLst>
                                      </p:cBhvr>
                                      <p:to>
                                        <p:strVal val="visible"/>
                                      </p:to>
                                    </p:set>
                                    <p:anim calcmode="lin" valueType="num">
                                      <p:cBhvr>
                                        <p:cTn id="77" dur="1000" fill="hold"/>
                                        <p:tgtEl>
                                          <p:spTgt spid="21509">
                                            <p:txEl>
                                              <p:pRg st="5" end="5"/>
                                            </p:txEl>
                                          </p:spTgt>
                                        </p:tgtEl>
                                        <p:attrNameLst>
                                          <p:attrName>ppt_w</p:attrName>
                                        </p:attrNameLst>
                                      </p:cBhvr>
                                      <p:tavLst>
                                        <p:tav tm="0">
                                          <p:val>
                                            <p:fltVal val="0"/>
                                          </p:val>
                                        </p:tav>
                                        <p:tav tm="100000">
                                          <p:val>
                                            <p:strVal val="#ppt_w"/>
                                          </p:val>
                                        </p:tav>
                                      </p:tavLst>
                                    </p:anim>
                                    <p:anim calcmode="lin" valueType="num">
                                      <p:cBhvr>
                                        <p:cTn id="78" dur="1000" fill="hold"/>
                                        <p:tgtEl>
                                          <p:spTgt spid="21509">
                                            <p:txEl>
                                              <p:pRg st="5" end="5"/>
                                            </p:txEl>
                                          </p:spTgt>
                                        </p:tgtEl>
                                        <p:attrNameLst>
                                          <p:attrName>ppt_h</p:attrName>
                                        </p:attrNameLst>
                                      </p:cBhvr>
                                      <p:tavLst>
                                        <p:tav tm="0">
                                          <p:val>
                                            <p:fltVal val="0"/>
                                          </p:val>
                                        </p:tav>
                                        <p:tav tm="100000">
                                          <p:val>
                                            <p:strVal val="#ppt_h"/>
                                          </p:val>
                                        </p:tav>
                                      </p:tavLst>
                                    </p:anim>
                                    <p:animEffect transition="in" filter="fade">
                                      <p:cBhvr>
                                        <p:cTn id="79" dur="1000"/>
                                        <p:tgtEl>
                                          <p:spTgt spid="21509">
                                            <p:txEl>
                                              <p:pRg st="5" end="5"/>
                                            </p:txEl>
                                          </p:spTgt>
                                        </p:tgtEl>
                                      </p:cBhvr>
                                    </p:animEffect>
                                  </p:childTnLst>
                                </p:cTn>
                              </p:par>
                            </p:childTnLst>
                          </p:cTn>
                        </p:par>
                        <p:par>
                          <p:cTn id="80" fill="hold" nodeType="afterGroup">
                            <p:stCondLst>
                              <p:cond delay="11000"/>
                            </p:stCondLst>
                            <p:childTnLst>
                              <p:par>
                                <p:cTn id="81" presetID="53" presetClass="entr" presetSubtype="0" fill="hold" grpId="0" nodeType="afterEffect">
                                  <p:stCondLst>
                                    <p:cond delay="0"/>
                                  </p:stCondLst>
                                  <p:childTnLst>
                                    <p:set>
                                      <p:cBhvr>
                                        <p:cTn id="82" dur="1" fill="hold">
                                          <p:stCondLst>
                                            <p:cond delay="0"/>
                                          </p:stCondLst>
                                        </p:cTn>
                                        <p:tgtEl>
                                          <p:spTgt spid="21509">
                                            <p:txEl>
                                              <p:pRg st="6" end="6"/>
                                            </p:txEl>
                                          </p:spTgt>
                                        </p:tgtEl>
                                        <p:attrNameLst>
                                          <p:attrName>style.visibility</p:attrName>
                                        </p:attrNameLst>
                                      </p:cBhvr>
                                      <p:to>
                                        <p:strVal val="visible"/>
                                      </p:to>
                                    </p:set>
                                    <p:anim calcmode="lin" valueType="num">
                                      <p:cBhvr>
                                        <p:cTn id="83" dur="1000" fill="hold"/>
                                        <p:tgtEl>
                                          <p:spTgt spid="21509">
                                            <p:txEl>
                                              <p:pRg st="6" end="6"/>
                                            </p:txEl>
                                          </p:spTgt>
                                        </p:tgtEl>
                                        <p:attrNameLst>
                                          <p:attrName>ppt_w</p:attrName>
                                        </p:attrNameLst>
                                      </p:cBhvr>
                                      <p:tavLst>
                                        <p:tav tm="0">
                                          <p:val>
                                            <p:fltVal val="0"/>
                                          </p:val>
                                        </p:tav>
                                        <p:tav tm="100000">
                                          <p:val>
                                            <p:strVal val="#ppt_w"/>
                                          </p:val>
                                        </p:tav>
                                      </p:tavLst>
                                    </p:anim>
                                    <p:anim calcmode="lin" valueType="num">
                                      <p:cBhvr>
                                        <p:cTn id="84" dur="1000" fill="hold"/>
                                        <p:tgtEl>
                                          <p:spTgt spid="21509">
                                            <p:txEl>
                                              <p:pRg st="6" end="6"/>
                                            </p:txEl>
                                          </p:spTgt>
                                        </p:tgtEl>
                                        <p:attrNameLst>
                                          <p:attrName>ppt_h</p:attrName>
                                        </p:attrNameLst>
                                      </p:cBhvr>
                                      <p:tavLst>
                                        <p:tav tm="0">
                                          <p:val>
                                            <p:fltVal val="0"/>
                                          </p:val>
                                        </p:tav>
                                        <p:tav tm="100000">
                                          <p:val>
                                            <p:strVal val="#ppt_h"/>
                                          </p:val>
                                        </p:tav>
                                      </p:tavLst>
                                    </p:anim>
                                    <p:animEffect transition="in" filter="fade">
                                      <p:cBhvr>
                                        <p:cTn id="85" dur="1000"/>
                                        <p:tgtEl>
                                          <p:spTgt spid="21509">
                                            <p:txEl>
                                              <p:pRg st="6" end="6"/>
                                            </p:txEl>
                                          </p:spTgt>
                                        </p:tgtEl>
                                      </p:cBhvr>
                                    </p:animEffect>
                                  </p:childTnLst>
                                </p:cTn>
                              </p:par>
                            </p:childTnLst>
                          </p:cTn>
                        </p:par>
                        <p:par>
                          <p:cTn id="86" fill="hold" nodeType="afterGroup">
                            <p:stCondLst>
                              <p:cond delay="12000"/>
                            </p:stCondLst>
                            <p:childTnLst>
                              <p:par>
                                <p:cTn id="87" presetID="53" presetClass="entr" presetSubtype="0" fill="hold" grpId="0" nodeType="afterEffect">
                                  <p:stCondLst>
                                    <p:cond delay="0"/>
                                  </p:stCondLst>
                                  <p:childTnLst>
                                    <p:set>
                                      <p:cBhvr>
                                        <p:cTn id="88" dur="1" fill="hold">
                                          <p:stCondLst>
                                            <p:cond delay="0"/>
                                          </p:stCondLst>
                                        </p:cTn>
                                        <p:tgtEl>
                                          <p:spTgt spid="21509">
                                            <p:txEl>
                                              <p:pRg st="7" end="7"/>
                                            </p:txEl>
                                          </p:spTgt>
                                        </p:tgtEl>
                                        <p:attrNameLst>
                                          <p:attrName>style.visibility</p:attrName>
                                        </p:attrNameLst>
                                      </p:cBhvr>
                                      <p:to>
                                        <p:strVal val="visible"/>
                                      </p:to>
                                    </p:set>
                                    <p:anim calcmode="lin" valueType="num">
                                      <p:cBhvr>
                                        <p:cTn id="89" dur="1000" fill="hold"/>
                                        <p:tgtEl>
                                          <p:spTgt spid="21509">
                                            <p:txEl>
                                              <p:pRg st="7" end="7"/>
                                            </p:txEl>
                                          </p:spTgt>
                                        </p:tgtEl>
                                        <p:attrNameLst>
                                          <p:attrName>ppt_w</p:attrName>
                                        </p:attrNameLst>
                                      </p:cBhvr>
                                      <p:tavLst>
                                        <p:tav tm="0">
                                          <p:val>
                                            <p:fltVal val="0"/>
                                          </p:val>
                                        </p:tav>
                                        <p:tav tm="100000">
                                          <p:val>
                                            <p:strVal val="#ppt_w"/>
                                          </p:val>
                                        </p:tav>
                                      </p:tavLst>
                                    </p:anim>
                                    <p:anim calcmode="lin" valueType="num">
                                      <p:cBhvr>
                                        <p:cTn id="90" dur="1000" fill="hold"/>
                                        <p:tgtEl>
                                          <p:spTgt spid="21509">
                                            <p:txEl>
                                              <p:pRg st="7" end="7"/>
                                            </p:txEl>
                                          </p:spTgt>
                                        </p:tgtEl>
                                        <p:attrNameLst>
                                          <p:attrName>ppt_h</p:attrName>
                                        </p:attrNameLst>
                                      </p:cBhvr>
                                      <p:tavLst>
                                        <p:tav tm="0">
                                          <p:val>
                                            <p:fltVal val="0"/>
                                          </p:val>
                                        </p:tav>
                                        <p:tav tm="100000">
                                          <p:val>
                                            <p:strVal val="#ppt_h"/>
                                          </p:val>
                                        </p:tav>
                                      </p:tavLst>
                                    </p:anim>
                                    <p:animEffect transition="in" filter="fade">
                                      <p:cBhvr>
                                        <p:cTn id="91" dur="1000"/>
                                        <p:tgtEl>
                                          <p:spTgt spid="21509">
                                            <p:txEl>
                                              <p:pRg st="7" end="7"/>
                                            </p:txEl>
                                          </p:spTgt>
                                        </p:tgtEl>
                                      </p:cBhvr>
                                    </p:animEffect>
                                  </p:childTnLst>
                                </p:cTn>
                              </p:par>
                            </p:childTnLst>
                          </p:cTn>
                        </p:par>
                        <p:par>
                          <p:cTn id="92" fill="hold" nodeType="afterGroup">
                            <p:stCondLst>
                              <p:cond delay="13000"/>
                            </p:stCondLst>
                            <p:childTnLst>
                              <p:par>
                                <p:cTn id="93" presetID="53" presetClass="entr" presetSubtype="0" fill="hold" grpId="0" nodeType="afterEffect">
                                  <p:stCondLst>
                                    <p:cond delay="0"/>
                                  </p:stCondLst>
                                  <p:childTnLst>
                                    <p:set>
                                      <p:cBhvr>
                                        <p:cTn id="94" dur="1" fill="hold">
                                          <p:stCondLst>
                                            <p:cond delay="0"/>
                                          </p:stCondLst>
                                        </p:cTn>
                                        <p:tgtEl>
                                          <p:spTgt spid="21509">
                                            <p:txEl>
                                              <p:pRg st="8" end="8"/>
                                            </p:txEl>
                                          </p:spTgt>
                                        </p:tgtEl>
                                        <p:attrNameLst>
                                          <p:attrName>style.visibility</p:attrName>
                                        </p:attrNameLst>
                                      </p:cBhvr>
                                      <p:to>
                                        <p:strVal val="visible"/>
                                      </p:to>
                                    </p:set>
                                    <p:anim calcmode="lin" valueType="num">
                                      <p:cBhvr>
                                        <p:cTn id="95" dur="1000" fill="hold"/>
                                        <p:tgtEl>
                                          <p:spTgt spid="21509">
                                            <p:txEl>
                                              <p:pRg st="8" end="8"/>
                                            </p:txEl>
                                          </p:spTgt>
                                        </p:tgtEl>
                                        <p:attrNameLst>
                                          <p:attrName>ppt_w</p:attrName>
                                        </p:attrNameLst>
                                      </p:cBhvr>
                                      <p:tavLst>
                                        <p:tav tm="0">
                                          <p:val>
                                            <p:fltVal val="0"/>
                                          </p:val>
                                        </p:tav>
                                        <p:tav tm="100000">
                                          <p:val>
                                            <p:strVal val="#ppt_w"/>
                                          </p:val>
                                        </p:tav>
                                      </p:tavLst>
                                    </p:anim>
                                    <p:anim calcmode="lin" valueType="num">
                                      <p:cBhvr>
                                        <p:cTn id="96" dur="1000" fill="hold"/>
                                        <p:tgtEl>
                                          <p:spTgt spid="21509">
                                            <p:txEl>
                                              <p:pRg st="8" end="8"/>
                                            </p:txEl>
                                          </p:spTgt>
                                        </p:tgtEl>
                                        <p:attrNameLst>
                                          <p:attrName>ppt_h</p:attrName>
                                        </p:attrNameLst>
                                      </p:cBhvr>
                                      <p:tavLst>
                                        <p:tav tm="0">
                                          <p:val>
                                            <p:fltVal val="0"/>
                                          </p:val>
                                        </p:tav>
                                        <p:tav tm="100000">
                                          <p:val>
                                            <p:strVal val="#ppt_h"/>
                                          </p:val>
                                        </p:tav>
                                      </p:tavLst>
                                    </p:anim>
                                    <p:animEffect transition="in" filter="fade">
                                      <p:cBhvr>
                                        <p:cTn id="97" dur="1000"/>
                                        <p:tgtEl>
                                          <p:spTgt spid="21509">
                                            <p:txEl>
                                              <p:pRg st="8" end="8"/>
                                            </p:txEl>
                                          </p:spTgt>
                                        </p:tgtEl>
                                      </p:cBhvr>
                                    </p:animEffect>
                                  </p:childTnLst>
                                </p:cTn>
                              </p:par>
                            </p:childTnLst>
                          </p:cTn>
                        </p:par>
                        <p:par>
                          <p:cTn id="98" fill="hold" nodeType="afterGroup">
                            <p:stCondLst>
                              <p:cond delay="14000"/>
                            </p:stCondLst>
                            <p:childTnLst>
                              <p:par>
                                <p:cTn id="99" presetID="53" presetClass="entr" presetSubtype="0" fill="hold" grpId="0" nodeType="afterEffect">
                                  <p:stCondLst>
                                    <p:cond delay="0"/>
                                  </p:stCondLst>
                                  <p:childTnLst>
                                    <p:set>
                                      <p:cBhvr>
                                        <p:cTn id="100" dur="1" fill="hold">
                                          <p:stCondLst>
                                            <p:cond delay="0"/>
                                          </p:stCondLst>
                                        </p:cTn>
                                        <p:tgtEl>
                                          <p:spTgt spid="21509">
                                            <p:txEl>
                                              <p:pRg st="9" end="9"/>
                                            </p:txEl>
                                          </p:spTgt>
                                        </p:tgtEl>
                                        <p:attrNameLst>
                                          <p:attrName>style.visibility</p:attrName>
                                        </p:attrNameLst>
                                      </p:cBhvr>
                                      <p:to>
                                        <p:strVal val="visible"/>
                                      </p:to>
                                    </p:set>
                                    <p:anim calcmode="lin" valueType="num">
                                      <p:cBhvr>
                                        <p:cTn id="101" dur="1000" fill="hold"/>
                                        <p:tgtEl>
                                          <p:spTgt spid="21509">
                                            <p:txEl>
                                              <p:pRg st="9" end="9"/>
                                            </p:txEl>
                                          </p:spTgt>
                                        </p:tgtEl>
                                        <p:attrNameLst>
                                          <p:attrName>ppt_w</p:attrName>
                                        </p:attrNameLst>
                                      </p:cBhvr>
                                      <p:tavLst>
                                        <p:tav tm="0">
                                          <p:val>
                                            <p:fltVal val="0"/>
                                          </p:val>
                                        </p:tav>
                                        <p:tav tm="100000">
                                          <p:val>
                                            <p:strVal val="#ppt_w"/>
                                          </p:val>
                                        </p:tav>
                                      </p:tavLst>
                                    </p:anim>
                                    <p:anim calcmode="lin" valueType="num">
                                      <p:cBhvr>
                                        <p:cTn id="102" dur="1000" fill="hold"/>
                                        <p:tgtEl>
                                          <p:spTgt spid="21509">
                                            <p:txEl>
                                              <p:pRg st="9" end="9"/>
                                            </p:txEl>
                                          </p:spTgt>
                                        </p:tgtEl>
                                        <p:attrNameLst>
                                          <p:attrName>ppt_h</p:attrName>
                                        </p:attrNameLst>
                                      </p:cBhvr>
                                      <p:tavLst>
                                        <p:tav tm="0">
                                          <p:val>
                                            <p:fltVal val="0"/>
                                          </p:val>
                                        </p:tav>
                                        <p:tav tm="100000">
                                          <p:val>
                                            <p:strVal val="#ppt_h"/>
                                          </p:val>
                                        </p:tav>
                                      </p:tavLst>
                                    </p:anim>
                                    <p:animEffect transition="in" filter="fade">
                                      <p:cBhvr>
                                        <p:cTn id="103" dur="1000"/>
                                        <p:tgtEl>
                                          <p:spTgt spid="21509">
                                            <p:txEl>
                                              <p:pRg st="9" end="9"/>
                                            </p:txEl>
                                          </p:spTgt>
                                        </p:tgtEl>
                                      </p:cBhvr>
                                    </p:animEffect>
                                  </p:childTnLst>
                                </p:cTn>
                              </p:par>
                            </p:childTnLst>
                          </p:cTn>
                        </p:par>
                        <p:par>
                          <p:cTn id="104" fill="hold" nodeType="afterGroup">
                            <p:stCondLst>
                              <p:cond delay="15000"/>
                            </p:stCondLst>
                            <p:childTnLst>
                              <p:par>
                                <p:cTn id="105" presetID="53" presetClass="entr" presetSubtype="0" fill="hold" grpId="0" nodeType="afterEffect">
                                  <p:stCondLst>
                                    <p:cond delay="0"/>
                                  </p:stCondLst>
                                  <p:childTnLst>
                                    <p:set>
                                      <p:cBhvr>
                                        <p:cTn id="106" dur="1" fill="hold">
                                          <p:stCondLst>
                                            <p:cond delay="0"/>
                                          </p:stCondLst>
                                        </p:cTn>
                                        <p:tgtEl>
                                          <p:spTgt spid="21509">
                                            <p:txEl>
                                              <p:pRg st="10" end="10"/>
                                            </p:txEl>
                                          </p:spTgt>
                                        </p:tgtEl>
                                        <p:attrNameLst>
                                          <p:attrName>style.visibility</p:attrName>
                                        </p:attrNameLst>
                                      </p:cBhvr>
                                      <p:to>
                                        <p:strVal val="visible"/>
                                      </p:to>
                                    </p:set>
                                    <p:anim calcmode="lin" valueType="num">
                                      <p:cBhvr>
                                        <p:cTn id="107" dur="1000" fill="hold"/>
                                        <p:tgtEl>
                                          <p:spTgt spid="21509">
                                            <p:txEl>
                                              <p:pRg st="10" end="10"/>
                                            </p:txEl>
                                          </p:spTgt>
                                        </p:tgtEl>
                                        <p:attrNameLst>
                                          <p:attrName>ppt_w</p:attrName>
                                        </p:attrNameLst>
                                      </p:cBhvr>
                                      <p:tavLst>
                                        <p:tav tm="0">
                                          <p:val>
                                            <p:fltVal val="0"/>
                                          </p:val>
                                        </p:tav>
                                        <p:tav tm="100000">
                                          <p:val>
                                            <p:strVal val="#ppt_w"/>
                                          </p:val>
                                        </p:tav>
                                      </p:tavLst>
                                    </p:anim>
                                    <p:anim calcmode="lin" valueType="num">
                                      <p:cBhvr>
                                        <p:cTn id="108" dur="1000" fill="hold"/>
                                        <p:tgtEl>
                                          <p:spTgt spid="21509">
                                            <p:txEl>
                                              <p:pRg st="10" end="10"/>
                                            </p:txEl>
                                          </p:spTgt>
                                        </p:tgtEl>
                                        <p:attrNameLst>
                                          <p:attrName>ppt_h</p:attrName>
                                        </p:attrNameLst>
                                      </p:cBhvr>
                                      <p:tavLst>
                                        <p:tav tm="0">
                                          <p:val>
                                            <p:fltVal val="0"/>
                                          </p:val>
                                        </p:tav>
                                        <p:tav tm="100000">
                                          <p:val>
                                            <p:strVal val="#ppt_h"/>
                                          </p:val>
                                        </p:tav>
                                      </p:tavLst>
                                    </p:anim>
                                    <p:animEffect transition="in" filter="fade">
                                      <p:cBhvr>
                                        <p:cTn id="109" dur="1000"/>
                                        <p:tgtEl>
                                          <p:spTgt spid="21509">
                                            <p:txEl>
                                              <p:pRg st="10" end="10"/>
                                            </p:txEl>
                                          </p:spTgt>
                                        </p:tgtEl>
                                      </p:cBhvr>
                                    </p:animEffect>
                                  </p:childTnLst>
                                </p:cTn>
                              </p:par>
                            </p:childTnLst>
                          </p:cTn>
                        </p:par>
                        <p:par>
                          <p:cTn id="110" fill="hold" nodeType="afterGroup">
                            <p:stCondLst>
                              <p:cond delay="16000"/>
                            </p:stCondLst>
                            <p:childTnLst>
                              <p:par>
                                <p:cTn id="111" presetID="53" presetClass="entr" presetSubtype="0" fill="hold" grpId="0" nodeType="afterEffect">
                                  <p:stCondLst>
                                    <p:cond delay="0"/>
                                  </p:stCondLst>
                                  <p:childTnLst>
                                    <p:set>
                                      <p:cBhvr>
                                        <p:cTn id="112" dur="1" fill="hold">
                                          <p:stCondLst>
                                            <p:cond delay="0"/>
                                          </p:stCondLst>
                                        </p:cTn>
                                        <p:tgtEl>
                                          <p:spTgt spid="21509">
                                            <p:txEl>
                                              <p:pRg st="11" end="11"/>
                                            </p:txEl>
                                          </p:spTgt>
                                        </p:tgtEl>
                                        <p:attrNameLst>
                                          <p:attrName>style.visibility</p:attrName>
                                        </p:attrNameLst>
                                      </p:cBhvr>
                                      <p:to>
                                        <p:strVal val="visible"/>
                                      </p:to>
                                    </p:set>
                                    <p:anim calcmode="lin" valueType="num">
                                      <p:cBhvr>
                                        <p:cTn id="113" dur="1000" fill="hold"/>
                                        <p:tgtEl>
                                          <p:spTgt spid="21509">
                                            <p:txEl>
                                              <p:pRg st="11" end="11"/>
                                            </p:txEl>
                                          </p:spTgt>
                                        </p:tgtEl>
                                        <p:attrNameLst>
                                          <p:attrName>ppt_w</p:attrName>
                                        </p:attrNameLst>
                                      </p:cBhvr>
                                      <p:tavLst>
                                        <p:tav tm="0">
                                          <p:val>
                                            <p:fltVal val="0"/>
                                          </p:val>
                                        </p:tav>
                                        <p:tav tm="100000">
                                          <p:val>
                                            <p:strVal val="#ppt_w"/>
                                          </p:val>
                                        </p:tav>
                                      </p:tavLst>
                                    </p:anim>
                                    <p:anim calcmode="lin" valueType="num">
                                      <p:cBhvr>
                                        <p:cTn id="114" dur="1000" fill="hold"/>
                                        <p:tgtEl>
                                          <p:spTgt spid="21509">
                                            <p:txEl>
                                              <p:pRg st="11" end="11"/>
                                            </p:txEl>
                                          </p:spTgt>
                                        </p:tgtEl>
                                        <p:attrNameLst>
                                          <p:attrName>ppt_h</p:attrName>
                                        </p:attrNameLst>
                                      </p:cBhvr>
                                      <p:tavLst>
                                        <p:tav tm="0">
                                          <p:val>
                                            <p:fltVal val="0"/>
                                          </p:val>
                                        </p:tav>
                                        <p:tav tm="100000">
                                          <p:val>
                                            <p:strVal val="#ppt_h"/>
                                          </p:val>
                                        </p:tav>
                                      </p:tavLst>
                                    </p:anim>
                                    <p:animEffect transition="in" filter="fade">
                                      <p:cBhvr>
                                        <p:cTn id="115" dur="1000"/>
                                        <p:tgtEl>
                                          <p:spTgt spid="21509">
                                            <p:txEl>
                                              <p:pRg st="11" end="11"/>
                                            </p:txEl>
                                          </p:spTgt>
                                        </p:tgtEl>
                                      </p:cBhvr>
                                    </p:animEffect>
                                  </p:childTnLst>
                                </p:cTn>
                              </p:par>
                            </p:childTnLst>
                          </p:cTn>
                        </p:par>
                        <p:par>
                          <p:cTn id="116" fill="hold" nodeType="afterGroup">
                            <p:stCondLst>
                              <p:cond delay="17000"/>
                            </p:stCondLst>
                            <p:childTnLst>
                              <p:par>
                                <p:cTn id="117" presetID="53" presetClass="entr" presetSubtype="0" fill="hold" grpId="0" nodeType="afterEffect">
                                  <p:stCondLst>
                                    <p:cond delay="0"/>
                                  </p:stCondLst>
                                  <p:childTnLst>
                                    <p:set>
                                      <p:cBhvr>
                                        <p:cTn id="118" dur="1" fill="hold">
                                          <p:stCondLst>
                                            <p:cond delay="0"/>
                                          </p:stCondLst>
                                        </p:cTn>
                                        <p:tgtEl>
                                          <p:spTgt spid="21509">
                                            <p:txEl>
                                              <p:pRg st="12" end="12"/>
                                            </p:txEl>
                                          </p:spTgt>
                                        </p:tgtEl>
                                        <p:attrNameLst>
                                          <p:attrName>style.visibility</p:attrName>
                                        </p:attrNameLst>
                                      </p:cBhvr>
                                      <p:to>
                                        <p:strVal val="visible"/>
                                      </p:to>
                                    </p:set>
                                    <p:anim calcmode="lin" valueType="num">
                                      <p:cBhvr>
                                        <p:cTn id="119" dur="1000" fill="hold"/>
                                        <p:tgtEl>
                                          <p:spTgt spid="21509">
                                            <p:txEl>
                                              <p:pRg st="12" end="12"/>
                                            </p:txEl>
                                          </p:spTgt>
                                        </p:tgtEl>
                                        <p:attrNameLst>
                                          <p:attrName>ppt_w</p:attrName>
                                        </p:attrNameLst>
                                      </p:cBhvr>
                                      <p:tavLst>
                                        <p:tav tm="0">
                                          <p:val>
                                            <p:fltVal val="0"/>
                                          </p:val>
                                        </p:tav>
                                        <p:tav tm="100000">
                                          <p:val>
                                            <p:strVal val="#ppt_w"/>
                                          </p:val>
                                        </p:tav>
                                      </p:tavLst>
                                    </p:anim>
                                    <p:anim calcmode="lin" valueType="num">
                                      <p:cBhvr>
                                        <p:cTn id="120" dur="1000" fill="hold"/>
                                        <p:tgtEl>
                                          <p:spTgt spid="21509">
                                            <p:txEl>
                                              <p:pRg st="12" end="12"/>
                                            </p:txEl>
                                          </p:spTgt>
                                        </p:tgtEl>
                                        <p:attrNameLst>
                                          <p:attrName>ppt_h</p:attrName>
                                        </p:attrNameLst>
                                      </p:cBhvr>
                                      <p:tavLst>
                                        <p:tav tm="0">
                                          <p:val>
                                            <p:fltVal val="0"/>
                                          </p:val>
                                        </p:tav>
                                        <p:tav tm="100000">
                                          <p:val>
                                            <p:strVal val="#ppt_h"/>
                                          </p:val>
                                        </p:tav>
                                      </p:tavLst>
                                    </p:anim>
                                    <p:animEffect transition="in" filter="fade">
                                      <p:cBhvr>
                                        <p:cTn id="121" dur="1000"/>
                                        <p:tgtEl>
                                          <p:spTgt spid="2150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build="p"/>
      <p:bldP spid="21508" grpId="0" build="p"/>
      <p:bldP spid="2150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457200" y="857250"/>
            <a:ext cx="8229600" cy="3214688"/>
          </a:xfrm>
        </p:spPr>
        <p:txBody>
          <a:bodyPr/>
          <a:lstStyle/>
          <a:p>
            <a:pPr indent="19050" algn="ctr" eaLnBrk="1" hangingPunct="1">
              <a:buFont typeface="Arial" charset="0"/>
              <a:buNone/>
              <a:defRPr/>
            </a:pPr>
            <a:r>
              <a:rPr lang="ru-RU" dirty="0" smtClean="0">
                <a:latin typeface="Georgia" pitchFamily="18" charset="0"/>
              </a:rPr>
              <a:t>Не допусти, чтобы табак помешал тебе реализовать свои возможности и поставь большую жирную точку. </a:t>
            </a:r>
          </a:p>
          <a:p>
            <a:pPr indent="19050" algn="ctr" eaLnBrk="1" hangingPunct="1">
              <a:buFont typeface="Arial" charset="0"/>
              <a:buNone/>
              <a:defRPr/>
            </a:pPr>
            <a:r>
              <a:rPr lang="ru-RU" dirty="0" smtClean="0">
                <a:solidFill>
                  <a:srgbClr val="C00000"/>
                </a:solidFill>
                <a:latin typeface="Georgia" pitchFamily="18" charset="0"/>
              </a:rPr>
              <a:t>Ведь твой выбор – никогда не начинать курить.</a:t>
            </a:r>
          </a:p>
          <a:p>
            <a:pPr eaLnBrk="1" hangingPunct="1">
              <a:buFont typeface="Arial" charset="0"/>
              <a:buNone/>
              <a:defRPr/>
            </a:pP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8">
                                            <p:txEl>
                                              <p:pRg st="0" end="0"/>
                                            </p:txEl>
                                          </p:spTgt>
                                        </p:tgtEl>
                                      </p:cBhvr>
                                    </p:animEffect>
                                    <p:animScale>
                                      <p:cBhvr>
                                        <p:cTn id="7" dur="500" autoRev="1" fill="hold"/>
                                        <p:tgtEl>
                                          <p:spTgt spid="8">
                                            <p:txEl>
                                              <p:pRg st="0" end="0"/>
                                            </p:txEl>
                                          </p:spTgt>
                                        </p:tgtEl>
                                      </p:cBhvr>
                                      <p:by x="105000" y="105000"/>
                                    </p:animScale>
                                  </p:childTnLst>
                                </p:cTn>
                              </p:par>
                            </p:childTnLst>
                          </p:cTn>
                        </p:par>
                        <p:par>
                          <p:cTn id="8" fill="hold" nodeType="afterGroup">
                            <p:stCondLst>
                              <p:cond delay="1000"/>
                            </p:stCondLst>
                            <p:childTnLst>
                              <p:par>
                                <p:cTn id="9" presetID="26" presetClass="emph" presetSubtype="0" fill="hold" grpId="0" nodeType="afterEffect">
                                  <p:stCondLst>
                                    <p:cond delay="0"/>
                                  </p:stCondLst>
                                  <p:childTnLst>
                                    <p:animEffect transition="out" filter="fade">
                                      <p:cBhvr>
                                        <p:cTn id="10" dur="1000" tmFilter="0, 0; .2, .5; .8, .5; 1, 0"/>
                                        <p:tgtEl>
                                          <p:spTgt spid="8">
                                            <p:txEl>
                                              <p:pRg st="1" end="1"/>
                                            </p:txEl>
                                          </p:spTgt>
                                        </p:tgtEl>
                                      </p:cBhvr>
                                    </p:animEffect>
                                    <p:animScale>
                                      <p:cBhvr>
                                        <p:cTn id="11" dur="500" autoRev="1" fill="hold"/>
                                        <p:tgtEl>
                                          <p:spTgt spid="8">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715016"/>
            <a:ext cx="8572528" cy="769441"/>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solidFill>
                  <a:srgbClr val="0000FF"/>
                </a:solidFill>
                <a:effectLst>
                  <a:outerShdw blurRad="76200" dist="50800" dir="5400000" algn="tl" rotWithShape="0">
                    <a:srgbClr val="000000">
                      <a:alpha val="65000"/>
                    </a:srgbClr>
                  </a:outerShdw>
                </a:effectLst>
                <a:latin typeface="Georgia" pitchFamily="18" charset="0"/>
              </a:rPr>
              <a:t>Спасибо за внимание!</a:t>
            </a:r>
            <a:endParaRPr lang="ru-RU" sz="3600" b="1" spc="50" dirty="0">
              <a:ln w="11430"/>
              <a:solidFill>
                <a:srgbClr val="0000FF"/>
              </a:solidFill>
              <a:effectLst>
                <a:outerShdw blurRad="76200" dist="50800" dir="5400000" algn="tl" rotWithShape="0">
                  <a:srgbClr val="000000">
                    <a:alpha val="65000"/>
                  </a:srgbClr>
                </a:outerShdw>
              </a:effectLst>
              <a:latin typeface="Georgia" pitchFamily="18" charset="0"/>
            </a:endParaRPr>
          </a:p>
        </p:txBody>
      </p:sp>
      <p:pic>
        <p:nvPicPr>
          <p:cNvPr id="3" name="Содержимое 6" descr="L31p03p01.jpg"/>
          <p:cNvPicPr>
            <a:picLocks noChangeAspect="1"/>
          </p:cNvPicPr>
          <p:nvPr/>
        </p:nvPicPr>
        <p:blipFill>
          <a:blip r:embed="rId2">
            <a:extLst>
              <a:ext uri="{28A0092B-C50C-407E-A947-70E740481C1C}">
                <a14:useLocalDpi xmlns:a14="http://schemas.microsoft.com/office/drawing/2010/main" val="0"/>
              </a:ext>
            </a:extLst>
          </a:blip>
          <a:srcRect l="20912" r="4942"/>
          <a:stretch>
            <a:fillRect/>
          </a:stretch>
        </p:blipFill>
        <p:spPr bwMode="auto">
          <a:xfrm>
            <a:off x="2428875" y="285750"/>
            <a:ext cx="51117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8" presetClass="entr" presetSubtype="3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0063" y="285750"/>
            <a:ext cx="8229600" cy="927100"/>
          </a:xfrm>
        </p:spPr>
        <p:txBody>
          <a:bodyPr/>
          <a:lstStyle/>
          <a:p>
            <a:pPr eaLnBrk="1" hangingPunct="1"/>
            <a:r>
              <a:rPr lang="ru-RU" sz="3200" smtClean="0"/>
              <a:t>Список используемых источников</a:t>
            </a:r>
          </a:p>
        </p:txBody>
      </p:sp>
      <p:sp>
        <p:nvSpPr>
          <p:cNvPr id="36867" name="Rectangle 3"/>
          <p:cNvSpPr>
            <a:spLocks noGrp="1" noChangeArrowheads="1"/>
          </p:cNvSpPr>
          <p:nvPr>
            <p:ph type="body" idx="1"/>
          </p:nvPr>
        </p:nvSpPr>
        <p:spPr>
          <a:xfrm>
            <a:off x="395288" y="1700213"/>
            <a:ext cx="8229600" cy="4525962"/>
          </a:xfrm>
        </p:spPr>
        <p:txBody>
          <a:bodyPr/>
          <a:lstStyle/>
          <a:p>
            <a:pPr marL="0" indent="0">
              <a:buFont typeface="Arial" charset="0"/>
              <a:buNone/>
              <a:defRPr/>
            </a:pPr>
            <a:r>
              <a:rPr lang="ru-RU" sz="2400" i="1" dirty="0" smtClean="0"/>
              <a:t>1.Журнал «Справочник классного руководителя», 2008.</a:t>
            </a:r>
            <a:endParaRPr lang="ru-RU" sz="2400" dirty="0" smtClean="0"/>
          </a:p>
          <a:p>
            <a:pPr marL="0" indent="0">
              <a:buFont typeface="Arial" charset="0"/>
              <a:buNone/>
              <a:defRPr/>
            </a:pPr>
            <a:r>
              <a:rPr lang="ru-RU" sz="2400" i="1" dirty="0" smtClean="0"/>
              <a:t>2. </a:t>
            </a:r>
            <a:r>
              <a:rPr lang="ru-RU" sz="2400" dirty="0" smtClean="0"/>
              <a:t> </a:t>
            </a:r>
            <a:r>
              <a:rPr lang="ru-RU" sz="2400" i="1" dirty="0" smtClean="0"/>
              <a:t>CD «Химические вещества в пище и в повседневной жизни» (видеоролики  «Действие никотина», «Действие сигарет»)</a:t>
            </a:r>
            <a:endParaRPr lang="ru-RU" sz="2400" dirty="0" smtClean="0"/>
          </a:p>
          <a:p>
            <a:pPr marL="0" indent="0">
              <a:buFont typeface="Arial" charset="0"/>
              <a:buNone/>
              <a:defRPr/>
            </a:pPr>
            <a:r>
              <a:rPr lang="ru-RU" sz="2400" i="1" dirty="0" smtClean="0"/>
              <a:t>3. Картинки  (автор и источник заимствования неизвестен)</a:t>
            </a:r>
            <a:endParaRPr lang="ru-RU" sz="2400" dirty="0" smtClean="0"/>
          </a:p>
          <a:p>
            <a:pPr eaLnBrk="1" hangingPunct="1">
              <a:buFont typeface="Arial" charset="0"/>
              <a:buNone/>
              <a:defRPr/>
            </a:pPr>
            <a:endParaRPr lang="ru-RU"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Текст 3"/>
          <p:cNvSpPr>
            <a:spLocks noGrp="1"/>
          </p:cNvSpPr>
          <p:nvPr>
            <p:ph type="body" sz="half" idx="2"/>
          </p:nvPr>
        </p:nvSpPr>
        <p:spPr>
          <a:xfrm>
            <a:off x="285750" y="571500"/>
            <a:ext cx="8001000" cy="2279650"/>
          </a:xfrm>
        </p:spPr>
        <p:txBody>
          <a:bodyPr/>
          <a:lstStyle/>
          <a:p>
            <a:pPr eaLnBrk="1" hangingPunct="1"/>
            <a:r>
              <a:rPr lang="ru-RU" sz="3600" smtClean="0">
                <a:latin typeface="Georgia" pitchFamily="18" charset="0"/>
              </a:rPr>
              <a:t>Все пороки от безделья. </a:t>
            </a:r>
          </a:p>
          <a:p>
            <a:pPr eaLnBrk="1" hangingPunct="1"/>
            <a:r>
              <a:rPr lang="ru-RU" sz="2400" i="1" smtClean="0">
                <a:latin typeface="Georgia" pitchFamily="18" charset="0"/>
              </a:rPr>
              <a:t>                                                                Народная поговорка.</a:t>
            </a:r>
          </a:p>
        </p:txBody>
      </p:sp>
      <p:pic>
        <p:nvPicPr>
          <p:cNvPr id="4099" name="Picture 2" descr="E:\классный час\курение\L31p04p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892300"/>
            <a:ext cx="63817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decel="50000" fill="hold">
                                          <p:stCondLst>
                                            <p:cond delay="0"/>
                                          </p:stCondLst>
                                        </p:cTn>
                                        <p:tgtEl>
                                          <p:spTgt spid="409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09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xEl>
                                              <p:pRg st="0" end="0"/>
                                            </p:txEl>
                                          </p:spTgt>
                                        </p:tgtEl>
                                      </p:cBhvr>
                                    </p:animEffect>
                                  </p:childTnLst>
                                </p:cTn>
                              </p:par>
                            </p:childTnLst>
                          </p:cTn>
                        </p:par>
                        <p:par>
                          <p:cTn id="15" fill="hold" nodeType="afterGroup">
                            <p:stCondLst>
                              <p:cond delay="1000"/>
                            </p:stCondLst>
                            <p:childTnLst>
                              <p:par>
                                <p:cTn id="16" presetID="25" presetClass="entr" presetSubtype="0" fill="hold" nodeType="afterEffect">
                                  <p:stCondLst>
                                    <p:cond delay="0"/>
                                  </p:stCondLst>
                                  <p:childTnLst>
                                    <p:set>
                                      <p:cBhvr>
                                        <p:cTn id="17" dur="1" fill="hold">
                                          <p:stCondLst>
                                            <p:cond delay="0"/>
                                          </p:stCondLst>
                                        </p:cTn>
                                        <p:tgtEl>
                                          <p:spTgt spid="4098">
                                            <p:txEl>
                                              <p:pRg st="1" end="1"/>
                                            </p:txEl>
                                          </p:spTgt>
                                        </p:tgtEl>
                                        <p:attrNameLst>
                                          <p:attrName>style.visibility</p:attrName>
                                        </p:attrNameLst>
                                      </p:cBhvr>
                                      <p:to>
                                        <p:strVal val="visible"/>
                                      </p:to>
                                    </p:set>
                                    <p:anim calcmode="lin" valueType="num">
                                      <p:cBhvr>
                                        <p:cTn id="18" dur="500" decel="50000" fill="hold">
                                          <p:stCondLst>
                                            <p:cond delay="0"/>
                                          </p:stCondLst>
                                        </p:cTn>
                                        <p:tgtEl>
                                          <p:spTgt spid="4098">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098">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098">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4098">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098">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098">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098">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098">
                                            <p:txEl>
                                              <p:pRg st="1" end="1"/>
                                            </p:txEl>
                                          </p:spTgt>
                                        </p:tgtEl>
                                      </p:cBhvr>
                                    </p:animEffect>
                                  </p:childTnLst>
                                </p:cTn>
                              </p:par>
                              <p:par>
                                <p:cTn id="26" presetID="8" presetClass="entr" presetSubtype="32"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diamond(out)">
                                      <p:cBhvr>
                                        <p:cTn id="28"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Текст 3"/>
          <p:cNvSpPr>
            <a:spLocks noGrp="1"/>
          </p:cNvSpPr>
          <p:nvPr>
            <p:ph type="body" sz="half" idx="2"/>
          </p:nvPr>
        </p:nvSpPr>
        <p:spPr>
          <a:xfrm>
            <a:off x="457200" y="714375"/>
            <a:ext cx="3008313" cy="5411788"/>
          </a:xfrm>
        </p:spPr>
        <p:txBody>
          <a:bodyPr/>
          <a:lstStyle/>
          <a:p>
            <a:pPr eaLnBrk="1" hangingPunct="1"/>
            <a:r>
              <a:rPr lang="ru-RU" sz="2800" smtClean="0">
                <a:solidFill>
                  <a:srgbClr val="C00000"/>
                </a:solidFill>
                <a:latin typeface="Georgia" pitchFamily="18" charset="0"/>
              </a:rPr>
              <a:t>18 ноября </a:t>
            </a:r>
            <a:r>
              <a:rPr lang="ru-RU" sz="2800" smtClean="0">
                <a:latin typeface="Georgia" pitchFamily="18" charset="0"/>
              </a:rPr>
              <a:t>во всем мире отмечается День Некурения, поэтому наш классный час посвящаем теме: «Смерть без выстрелов».</a:t>
            </a:r>
          </a:p>
        </p:txBody>
      </p:sp>
      <p:pic>
        <p:nvPicPr>
          <p:cNvPr id="5123" name="Содержимое 6" descr="L31p03p01.jpg"/>
          <p:cNvPicPr>
            <a:picLocks noGrp="1" noChangeAspect="1"/>
          </p:cNvPicPr>
          <p:nvPr>
            <p:ph idx="1"/>
          </p:nvPr>
        </p:nvPicPr>
        <p:blipFill>
          <a:blip r:embed="rId2">
            <a:extLst>
              <a:ext uri="{28A0092B-C50C-407E-A947-70E740481C1C}">
                <a14:useLocalDpi xmlns:a14="http://schemas.microsoft.com/office/drawing/2010/main" val="0"/>
              </a:ext>
            </a:extLst>
          </a:blip>
          <a:srcRect l="20912" r="4942"/>
          <a:stretch>
            <a:fillRect/>
          </a:stretch>
        </p:blipFill>
        <p:spPr>
          <a:xfrm>
            <a:off x="3575050" y="614363"/>
            <a:ext cx="5111750" cy="5170487"/>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10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122">
                                            <p:txEl>
                                              <p:pRg st="0" end="0"/>
                                            </p:txEl>
                                          </p:spTgt>
                                        </p:tgtEl>
                                      </p:cBhvr>
                                    </p:animEffect>
                                  </p:childTnLst>
                                </p:cTn>
                              </p:par>
                              <p:par>
                                <p:cTn id="10" presetID="8" presetClass="entr" presetSubtype="32"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out)">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285750"/>
            <a:ext cx="8472488" cy="2143125"/>
          </a:xfrm>
        </p:spPr>
        <p:txBody>
          <a:bodyPr rtlCol="0">
            <a:normAutofit lnSpcReduction="10000"/>
          </a:bodyPr>
          <a:lstStyle/>
          <a:p>
            <a:pPr eaLnBrk="1" fontAlgn="auto" hangingPunct="1">
              <a:spcAft>
                <a:spcPts val="0"/>
              </a:spcAft>
              <a:buFont typeface="Arial" pitchFamily="34" charset="0"/>
              <a:buNone/>
              <a:defRPr/>
            </a:pPr>
            <a:r>
              <a:rPr lang="ru-RU" sz="2000" dirty="0" smtClean="0">
                <a:latin typeface="Georgia" pitchFamily="18" charset="0"/>
              </a:rPr>
              <a:t>О вреде курения сказано немало. Однако беспокойство ученых и врачей, вызванное распространением этой пагубной привычки, растет, так как пока еще значительное число людей не считает курение вредным для здоровья.</a:t>
            </a:r>
          </a:p>
          <a:p>
            <a:pPr eaLnBrk="1" fontAlgn="auto" hangingPunct="1">
              <a:spcAft>
                <a:spcPts val="0"/>
              </a:spcAft>
              <a:buFont typeface="Arial" pitchFamily="34" charset="0"/>
              <a:buNone/>
              <a:defRPr/>
            </a:pPr>
            <a:r>
              <a:rPr lang="ru-RU" sz="2000" dirty="0" smtClean="0">
                <a:latin typeface="Georgia" pitchFamily="18" charset="0"/>
              </a:rPr>
              <a:t>Курение - не безобидное занятие, которое можно бросить без усилий. Это настоящая наркомания, и тем более опасная, что многие не принимают всерьез.</a:t>
            </a:r>
          </a:p>
          <a:p>
            <a:pPr eaLnBrk="1" fontAlgn="auto" hangingPunct="1">
              <a:spcAft>
                <a:spcPts val="0"/>
              </a:spcAft>
              <a:buFont typeface="Arial" pitchFamily="34" charset="0"/>
              <a:buNone/>
              <a:defRPr/>
            </a:pPr>
            <a:endParaRPr lang="ru-RU" dirty="0"/>
          </a:p>
        </p:txBody>
      </p:sp>
      <p:pic>
        <p:nvPicPr>
          <p:cNvPr id="6147" name="Содержимое 8" descr="L31p04p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71813" y="2214563"/>
            <a:ext cx="5929312" cy="4446587"/>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4">
                                            <p:txEl>
                                              <p:pRg st="1" end="1"/>
                                            </p:txEl>
                                          </p:spTgt>
                                        </p:tgtEl>
                                      </p:cBhvr>
                                    </p:animEffect>
                                  </p:childTnLst>
                                </p:cTn>
                              </p:par>
                              <p:par>
                                <p:cTn id="16" presetID="8" presetClass="entr" presetSubtype="32"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diamond(out)">
                                      <p:cBhvr>
                                        <p:cTn id="18"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Содержимое 4" descr="L31p01p01.jpg"/>
          <p:cNvPicPr>
            <a:picLocks noGrp="1" noChangeAspect="1"/>
          </p:cNvPicPr>
          <p:nvPr>
            <p:ph idx="1"/>
          </p:nvPr>
        </p:nvPicPr>
        <p:blipFill>
          <a:blip r:embed="rId2">
            <a:extLst>
              <a:ext uri="{28A0092B-C50C-407E-A947-70E740481C1C}">
                <a14:useLocalDpi xmlns:a14="http://schemas.microsoft.com/office/drawing/2010/main" val="0"/>
              </a:ext>
            </a:extLst>
          </a:blip>
          <a:srcRect l="34381"/>
          <a:stretch>
            <a:fillRect/>
          </a:stretch>
        </p:blipFill>
        <p:spPr>
          <a:xfrm>
            <a:off x="6429375" y="928688"/>
            <a:ext cx="2454275" cy="3071812"/>
          </a:xfrm>
        </p:spPr>
      </p:pic>
      <p:sp>
        <p:nvSpPr>
          <p:cNvPr id="4" name="Текст 3"/>
          <p:cNvSpPr>
            <a:spLocks noGrp="1"/>
          </p:cNvSpPr>
          <p:nvPr>
            <p:ph type="body" sz="half" idx="2"/>
          </p:nvPr>
        </p:nvSpPr>
        <p:spPr>
          <a:xfrm>
            <a:off x="457200" y="1143000"/>
            <a:ext cx="5900738" cy="5929313"/>
          </a:xfrm>
        </p:spPr>
        <p:txBody>
          <a:bodyPr rtlCol="0">
            <a:normAutofit fontScale="55000" lnSpcReduction="20000"/>
          </a:bodyPr>
          <a:lstStyle/>
          <a:p>
            <a:pPr eaLnBrk="1" fontAlgn="auto" hangingPunct="1">
              <a:spcAft>
                <a:spcPts val="0"/>
              </a:spcAft>
              <a:buFont typeface="Arial" pitchFamily="34" charset="0"/>
              <a:buNone/>
              <a:defRPr/>
            </a:pPr>
            <a:r>
              <a:rPr lang="ru-RU" sz="2500" b="1" dirty="0" smtClean="0">
                <a:latin typeface="Georgia" pitchFamily="18" charset="0"/>
              </a:rPr>
              <a:t>История первая гласит: </a:t>
            </a:r>
            <a:r>
              <a:rPr lang="ru-RU" sz="2500" dirty="0" smtClean="0">
                <a:latin typeface="Georgia" pitchFamily="18" charset="0"/>
              </a:rPr>
              <a:t>15 ноября 1492 года Христофор Колумб сделал в своем дневнике запись о «тлеющих головешках» и о том, что не в состоянии понять, какую пользу они приносят человеку. Колумб видел их в кубинских селениях. Его удивило странное поведение аборигенов. Они сворачивали в трубки большие желто- зеленые листья, какого – то растения, один конец трубки поджигали, а другой клали в рот. «Пить дым аборигенам нравилось. Трубки индейцы называли, «</a:t>
            </a:r>
            <a:r>
              <a:rPr lang="ru-RU" sz="2500" dirty="0" err="1" smtClean="0">
                <a:latin typeface="Georgia" pitchFamily="18" charset="0"/>
              </a:rPr>
              <a:t>табако</a:t>
            </a:r>
            <a:r>
              <a:rPr lang="ru-RU" sz="2500" dirty="0" smtClean="0">
                <a:latin typeface="Georgia" pitchFamily="18" charset="0"/>
              </a:rPr>
              <a:t>» или «</a:t>
            </a:r>
            <a:r>
              <a:rPr lang="ru-RU" sz="2500" dirty="0" err="1" smtClean="0">
                <a:latin typeface="Georgia" pitchFamily="18" charset="0"/>
              </a:rPr>
              <a:t>сигаро</a:t>
            </a:r>
            <a:r>
              <a:rPr lang="ru-RU" sz="2500" dirty="0" smtClean="0">
                <a:latin typeface="Georgia" pitchFamily="18" charset="0"/>
              </a:rPr>
              <a:t>»</a:t>
            </a:r>
          </a:p>
          <a:p>
            <a:pPr eaLnBrk="1" fontAlgn="auto" hangingPunct="1">
              <a:spcAft>
                <a:spcPts val="0"/>
              </a:spcAft>
              <a:buFont typeface="Arial" pitchFamily="34" charset="0"/>
              <a:buNone/>
              <a:defRPr/>
            </a:pPr>
            <a:endParaRPr lang="ru-RU" sz="2500" dirty="0" smtClean="0">
              <a:latin typeface="Georgia" pitchFamily="18" charset="0"/>
            </a:endParaRPr>
          </a:p>
          <a:p>
            <a:pPr eaLnBrk="1" fontAlgn="auto" hangingPunct="1">
              <a:spcAft>
                <a:spcPts val="0"/>
              </a:spcAft>
              <a:buFont typeface="Arial" pitchFamily="34" charset="0"/>
              <a:buNone/>
              <a:defRPr/>
            </a:pPr>
            <a:r>
              <a:rPr lang="ru-RU" sz="2500" b="1" dirty="0" smtClean="0">
                <a:latin typeface="Georgia" pitchFamily="18" charset="0"/>
              </a:rPr>
              <a:t>История вторая гласит: </a:t>
            </a:r>
            <a:r>
              <a:rPr lang="ru-RU" sz="2500" dirty="0" smtClean="0">
                <a:latin typeface="Georgia" pitchFamily="18" charset="0"/>
              </a:rPr>
              <a:t>На Русь «тлеющие головешки» завезли английские купцы в 1585 году. Наши предки увидели в них козни злых сил. Борьба с курильщиками началась уже при царствии Михаила Федоровича. Подружившихся с синим дымом, наказывали: первый раз – 60 палок по стопам, второй раз – отрезали нос или ухо. Жестоко, но во благо. </a:t>
            </a:r>
          </a:p>
          <a:p>
            <a:pPr eaLnBrk="1" fontAlgn="auto" hangingPunct="1">
              <a:spcAft>
                <a:spcPts val="0"/>
              </a:spcAft>
              <a:buFont typeface="Arial" pitchFamily="34" charset="0"/>
              <a:buNone/>
              <a:defRPr/>
            </a:pPr>
            <a:r>
              <a:rPr lang="ru-RU" sz="2500" dirty="0" smtClean="0">
                <a:latin typeface="Georgia" pitchFamily="18" charset="0"/>
              </a:rPr>
              <a:t>Яков I объявил курение вредным, неблагочестивым и неподходящим для цивилизованного человека занятием. Свой знаменитый труд «О вреде табака», опубликованный в 1604 году. Яков I закончил словами: «привычка, противная зрению, невыносимая для обоняния, вредная для мозга, опасная для легких…» Это была первая книга о вреде курения. Пока Яков I негодовал, врачи прописывали курение как противоядие от насморка и от лихорадки, а кое–кто считал даже, что вдыхание табачного дыма может застраховать от чумы.</a:t>
            </a:r>
          </a:p>
          <a:p>
            <a:pPr eaLnBrk="1" fontAlgn="auto" hangingPunct="1">
              <a:spcAft>
                <a:spcPts val="0"/>
              </a:spcAft>
              <a:buFont typeface="Arial" pitchFamily="34" charset="0"/>
              <a:buNone/>
              <a:defRPr/>
            </a:pPr>
            <a:endParaRPr lang="ru-RU" sz="2500" dirty="0" smtClean="0">
              <a:latin typeface="Georgia" pitchFamily="18" charset="0"/>
            </a:endParaRPr>
          </a:p>
          <a:p>
            <a:pPr eaLnBrk="1" fontAlgn="auto" hangingPunct="1">
              <a:spcAft>
                <a:spcPts val="0"/>
              </a:spcAft>
              <a:buFont typeface="Arial" pitchFamily="34" charset="0"/>
              <a:buNone/>
              <a:defRPr/>
            </a:pPr>
            <a:r>
              <a:rPr lang="ru-RU" sz="2500" b="1" dirty="0" smtClean="0">
                <a:latin typeface="Georgia" pitchFamily="18" charset="0"/>
              </a:rPr>
              <a:t>История третья гласит: </a:t>
            </a:r>
            <a:r>
              <a:rPr lang="ru-RU" sz="2500" dirty="0" smtClean="0">
                <a:latin typeface="Georgia" pitchFamily="18" charset="0"/>
              </a:rPr>
              <a:t>Когда табак перешагнул Пиренеи, и попал во Францию, французский посол Жан </a:t>
            </a:r>
            <a:r>
              <a:rPr lang="ru-RU" sz="2500" dirty="0" err="1" smtClean="0">
                <a:latin typeface="Georgia" pitchFamily="18" charset="0"/>
              </a:rPr>
              <a:t>Нико</a:t>
            </a:r>
            <a:r>
              <a:rPr lang="ru-RU" sz="2500" dirty="0" smtClean="0">
                <a:latin typeface="Georgia" pitchFamily="18" charset="0"/>
              </a:rPr>
              <a:t> подарил листья и семена табака королеве Франции Екатерине Медичи. Причем табак характеризовался как «средство для придания бодрости», хорошего настроения и даже ...считался лекарством от зубной и головной боли.</a:t>
            </a:r>
          </a:p>
          <a:p>
            <a:pPr eaLnBrk="1" fontAlgn="auto" hangingPunct="1">
              <a:spcAft>
                <a:spcPts val="0"/>
              </a:spcAft>
              <a:buFont typeface="Arial" pitchFamily="34" charset="0"/>
              <a:buNone/>
              <a:defRPr/>
            </a:pPr>
            <a:endParaRPr lang="ru-RU" dirty="0">
              <a:latin typeface="Georgia" pitchFamily="18" charset="0"/>
            </a:endParaRPr>
          </a:p>
        </p:txBody>
      </p:sp>
      <p:sp>
        <p:nvSpPr>
          <p:cNvPr id="6" name="Прямоугольник 5"/>
          <p:cNvSpPr/>
          <p:nvPr/>
        </p:nvSpPr>
        <p:spPr>
          <a:xfrm>
            <a:off x="642910" y="500042"/>
            <a:ext cx="7980070" cy="461665"/>
          </a:xfrm>
          <a:prstGeom prst="rect">
            <a:avLst/>
          </a:prstGeom>
          <a:noFill/>
        </p:spPr>
        <p:txBody>
          <a:bodyPr wrap="none">
            <a:spAutoFit/>
          </a:bodyPr>
          <a:lstStyle/>
          <a:p>
            <a:pPr algn="ctr" fontAlgn="auto">
              <a:spcBef>
                <a:spcPts val="0"/>
              </a:spcBef>
              <a:spcAft>
                <a:spcPts val="0"/>
              </a:spcAft>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ПРЕПОДАВАТЕЛЯ ИСТОРИИ</a:t>
            </a:r>
          </a:p>
        </p:txBody>
      </p:sp>
      <p:pic>
        <p:nvPicPr>
          <p:cNvPr id="7174" name="Picture 6" descr="E:\классный час\курение\L31p07p02.jpg"/>
          <p:cNvPicPr>
            <a:picLocks noChangeAspect="1" noChangeArrowheads="1"/>
          </p:cNvPicPr>
          <p:nvPr/>
        </p:nvPicPr>
        <p:blipFill>
          <a:blip r:embed="rId3">
            <a:extLst>
              <a:ext uri="{28A0092B-C50C-407E-A947-70E740481C1C}">
                <a14:useLocalDpi xmlns:a14="http://schemas.microsoft.com/office/drawing/2010/main" val="0"/>
              </a:ext>
            </a:extLst>
          </a:blip>
          <a:srcRect l="18124" t="6140" r="17188"/>
          <a:stretch>
            <a:fillRect/>
          </a:stretch>
        </p:blipFill>
        <p:spPr bwMode="auto">
          <a:xfrm>
            <a:off x="6429375" y="4071938"/>
            <a:ext cx="24288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8" presetClass="entr" presetSubtype="32"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diamond(out)">
                                      <p:cBhvr>
                                        <p:cTn id="18" dur="2000"/>
                                        <p:tgtEl>
                                          <p:spTgt spid="7170"/>
                                        </p:tgtEl>
                                      </p:cBhvr>
                                    </p:animEffect>
                                  </p:childTnLst>
                                </p:cTn>
                              </p:par>
                              <p:par>
                                <p:cTn id="19" presetID="8" presetClass="entr" presetSubtype="32"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diamond(out)">
                                      <p:cBhvr>
                                        <p:cTn id="21" dur="2000"/>
                                        <p:tgtEl>
                                          <p:spTgt spid="7174"/>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4">
                                            <p:txEl>
                                              <p:pRg st="0" end="0"/>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4">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4">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1"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43063" y="273050"/>
            <a:ext cx="6715125" cy="1162050"/>
          </a:xfrm>
        </p:spPr>
        <p:txBody>
          <a:bodyPr/>
          <a:lstStyle/>
          <a:p>
            <a:pPr algn="ctr" eaLnBrk="1" hangingPunct="1"/>
            <a:r>
              <a:rPr lang="ru-RU" smtClean="0">
                <a:latin typeface="Georgia" pitchFamily="18" charset="0"/>
              </a:rPr>
              <a:t>Вопрос: Когда была разрешена торговля табаком? </a:t>
            </a:r>
            <a:br>
              <a:rPr lang="ru-RU" smtClean="0">
                <a:latin typeface="Georgia" pitchFamily="18" charset="0"/>
              </a:rPr>
            </a:br>
            <a:endParaRPr lang="ru-RU" smtClean="0">
              <a:latin typeface="Georgia" pitchFamily="18" charset="0"/>
            </a:endParaRPr>
          </a:p>
        </p:txBody>
      </p:sp>
      <p:sp>
        <p:nvSpPr>
          <p:cNvPr id="8195" name="Текст 3"/>
          <p:cNvSpPr>
            <a:spLocks noGrp="1"/>
          </p:cNvSpPr>
          <p:nvPr>
            <p:ph type="body" sz="half" idx="2"/>
          </p:nvPr>
        </p:nvSpPr>
        <p:spPr>
          <a:xfrm>
            <a:off x="1214438" y="3571875"/>
            <a:ext cx="7429500" cy="2643188"/>
          </a:xfrm>
        </p:spPr>
        <p:txBody>
          <a:bodyPr/>
          <a:lstStyle/>
          <a:p>
            <a:pPr eaLnBrk="1" hangingPunct="1"/>
            <a:r>
              <a:rPr lang="ru-RU" sz="2000" smtClean="0">
                <a:latin typeface="Georgia" pitchFamily="18" charset="0"/>
              </a:rPr>
              <a:t>1697 году Петр I разрешил торговлю табаком. Он сам стал заядлым курильщиком, после посещения Голландии. Разрешил ввоз табака, но обложил большой пошлиной.</a:t>
            </a:r>
          </a:p>
          <a:p>
            <a:pPr eaLnBrk="1" hangingPunct="1"/>
            <a:endParaRPr lang="ru-RU" smtClean="0"/>
          </a:p>
        </p:txBody>
      </p:sp>
      <p:pic>
        <p:nvPicPr>
          <p:cNvPr id="8196" name="Picture 5" descr="T:\картинки\анимашки\ANIQ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7188"/>
            <a:ext cx="13573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Содержимое 4" descr="L31p04p04m.jpg"/>
          <p:cNvPicPr>
            <a:picLocks noGrp="1" noChangeAspect="1"/>
          </p:cNvPicPr>
          <p:nvPr>
            <p:ph idx="1"/>
          </p:nvPr>
        </p:nvPicPr>
        <p:blipFill>
          <a:blip r:embed="rId2">
            <a:extLst>
              <a:ext uri="{28A0092B-C50C-407E-A947-70E740481C1C}">
                <a14:useLocalDpi xmlns:a14="http://schemas.microsoft.com/office/drawing/2010/main" val="0"/>
              </a:ext>
            </a:extLst>
          </a:blip>
          <a:srcRect t="17711"/>
          <a:stretch>
            <a:fillRect/>
          </a:stretch>
        </p:blipFill>
        <p:spPr>
          <a:xfrm>
            <a:off x="5857875" y="1357313"/>
            <a:ext cx="2914650" cy="5310187"/>
          </a:xfrm>
        </p:spPr>
      </p:pic>
      <p:sp>
        <p:nvSpPr>
          <p:cNvPr id="9219" name="Текст 3"/>
          <p:cNvSpPr>
            <a:spLocks noGrp="1"/>
          </p:cNvSpPr>
          <p:nvPr>
            <p:ph type="body" sz="half" idx="2"/>
          </p:nvPr>
        </p:nvSpPr>
        <p:spPr>
          <a:xfrm>
            <a:off x="500063" y="1357313"/>
            <a:ext cx="5114925" cy="5214937"/>
          </a:xfrm>
        </p:spPr>
        <p:txBody>
          <a:bodyPr/>
          <a:lstStyle/>
          <a:p>
            <a:pPr eaLnBrk="1" hangingPunct="1"/>
            <a:r>
              <a:rPr lang="ru-RU" sz="1600" smtClean="0">
                <a:latin typeface="Georgia" pitchFamily="18" charset="0"/>
              </a:rPr>
              <a:t>А теперь рассмотрим последовательность воздействия дыма на организм человека. В момент затяжки, температура на кончике сигареты достигает 600 градусов. Под действием высокой температуры из табака и папиросной бумаги образуются ядовитые различные вещества: никотин, угарный газ, аммиак, синильная кислота и другие. Газообразные и твердые вещества, содержащиеся в табачном дыме, раздражают слизистую оболочку гортани, трохеи, бронхов и легочных пузырьков. При систематическом курении слизистая оболочка воспаляется, развиваются хронические заболевания дыхательных путей. Под действием ядов табачного дыма гибнут клетки эпителия, которыми покрыта слизистая оболочка трахеи. Выделяется слизь, тем самым организм защищает себя. Поэтому у длительно курящих людей почти постоянно держится кашель, сопровождающийся обильным отделением мокроты.</a:t>
            </a:r>
          </a:p>
          <a:p>
            <a:pPr eaLnBrk="1" hangingPunct="1"/>
            <a:endParaRPr lang="ru-RU" sz="1600" smtClean="0">
              <a:latin typeface="Georgia" pitchFamily="18" charset="0"/>
            </a:endParaRPr>
          </a:p>
        </p:txBody>
      </p:sp>
      <p:sp>
        <p:nvSpPr>
          <p:cNvPr id="6" name="Прямоугольник 5"/>
          <p:cNvSpPr/>
          <p:nvPr/>
        </p:nvSpPr>
        <p:spPr>
          <a:xfrm>
            <a:off x="642910" y="500042"/>
            <a:ext cx="8275022" cy="461665"/>
          </a:xfrm>
          <a:prstGeom prst="rect">
            <a:avLst/>
          </a:prstGeom>
          <a:noFill/>
        </p:spPr>
        <p:txBody>
          <a:bodyPr wrap="none">
            <a:spAutoFit/>
          </a:bodyPr>
          <a:lstStyle/>
          <a:p>
            <a:pPr algn="ctr" fontAlgn="auto">
              <a:spcBef>
                <a:spcPts val="0"/>
              </a:spcBef>
              <a:spcAft>
                <a:spcPts val="0"/>
              </a:spcAft>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ВЫСТУПЛЕНИЕ ПРЕПОДАВАТЕЛЯ БИОЛОГИИ</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8" presetClass="entr" presetSubtype="32" fill="hold" nodeType="after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diamond(out)">
                                      <p:cBhvr>
                                        <p:cTn id="18" dur="2000"/>
                                        <p:tgtEl>
                                          <p:spTgt spid="9218"/>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9219">
                                            <p:txEl>
                                              <p:pRg st="0" end="0"/>
                                            </p:txEl>
                                          </p:spTgt>
                                        </p:tgtEl>
                                        <p:attrNameLst>
                                          <p:attrName>style.visibility</p:attrName>
                                        </p:attrNameLst>
                                      </p:cBhvr>
                                      <p:to>
                                        <p:strVal val="visible"/>
                                      </p:to>
                                    </p:set>
                                    <p:anim calcmode="lin" valueType="num">
                                      <p:cBhvr>
                                        <p:cTn id="21"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285750"/>
            <a:ext cx="5829300" cy="6429375"/>
          </a:xfrm>
        </p:spPr>
        <p:txBody>
          <a:bodyPr rtlCol="0">
            <a:normAutofit lnSpcReduction="10000"/>
          </a:bodyPr>
          <a:lstStyle/>
          <a:p>
            <a:pPr eaLnBrk="1" fontAlgn="auto" hangingPunct="1">
              <a:spcAft>
                <a:spcPts val="0"/>
              </a:spcAft>
              <a:buFont typeface="Arial" pitchFamily="34" charset="0"/>
              <a:buNone/>
              <a:defRPr/>
            </a:pPr>
            <a:r>
              <a:rPr lang="ru-RU" u="sng" dirty="0" smtClean="0">
                <a:solidFill>
                  <a:srgbClr val="C00000"/>
                </a:solidFill>
                <a:latin typeface="Georgia" pitchFamily="18" charset="0"/>
              </a:rPr>
              <a:t>Никотин</a:t>
            </a:r>
            <a:r>
              <a:rPr lang="ru-RU" dirty="0" smtClean="0">
                <a:latin typeface="Georgia" pitchFamily="18" charset="0"/>
              </a:rPr>
              <a:t> - один из самых опасных ядов </a:t>
            </a:r>
            <a:r>
              <a:rPr lang="ru-RU" sz="1500" dirty="0" smtClean="0">
                <a:latin typeface="Georgia" pitchFamily="18" charset="0"/>
              </a:rPr>
              <a:t>растительного происхождения. Птицы (воробьи, голуби) погибают, если к их клюву всего лишь поднести стеклянную палочку, смоченную никотином. Кролик погибает от 1/4 капли никотина, собака - от 1/2 капли. Для человека смертельная доза никотина составляет от 50 до 100 мг, или 2-3 капли.</a:t>
            </a:r>
          </a:p>
          <a:p>
            <a:pPr eaLnBrk="1" fontAlgn="auto" hangingPunct="1">
              <a:spcAft>
                <a:spcPts val="0"/>
              </a:spcAft>
              <a:buFont typeface="Arial" pitchFamily="34" charset="0"/>
              <a:buNone/>
              <a:defRPr/>
            </a:pPr>
            <a:r>
              <a:rPr lang="ru-RU" sz="1500" dirty="0" smtClean="0">
                <a:latin typeface="Georgia" pitchFamily="18" charset="0"/>
              </a:rPr>
              <a:t>Именно такая доза поступает ежедневно в кровь после выкуривания 20-25 сигарет (в одной сигарете содержится примерно 6-8 мг никотина, из которых 3-4 мг попадает в кровь).</a:t>
            </a:r>
          </a:p>
          <a:p>
            <a:pPr eaLnBrk="1" fontAlgn="auto" hangingPunct="1">
              <a:spcAft>
                <a:spcPts val="0"/>
              </a:spcAft>
              <a:buFont typeface="Arial" pitchFamily="34" charset="0"/>
              <a:buNone/>
              <a:defRPr/>
            </a:pPr>
            <a:r>
              <a:rPr lang="ru-RU" sz="1500" dirty="0" smtClean="0">
                <a:latin typeface="Georgia" pitchFamily="18" charset="0"/>
              </a:rPr>
              <a:t>Курильщик не погибает по тому, что доза вводиться постепенно, не в один прием. К тому же, часть никотина нейтрализует формальдегид - другой яд, содержащийся в табаке.</a:t>
            </a:r>
          </a:p>
          <a:p>
            <a:pPr eaLnBrk="1" fontAlgn="auto" hangingPunct="1">
              <a:spcAft>
                <a:spcPts val="0"/>
              </a:spcAft>
              <a:buFont typeface="Arial" pitchFamily="34" charset="0"/>
              <a:buNone/>
              <a:defRPr/>
            </a:pPr>
            <a:endParaRPr lang="ru-RU" sz="1500" dirty="0" smtClean="0">
              <a:latin typeface="Georgia" pitchFamily="18" charset="0"/>
            </a:endParaRPr>
          </a:p>
          <a:p>
            <a:pPr eaLnBrk="1" fontAlgn="auto" hangingPunct="1">
              <a:spcAft>
                <a:spcPts val="0"/>
              </a:spcAft>
              <a:buFont typeface="Arial" pitchFamily="34" charset="0"/>
              <a:buNone/>
              <a:defRPr/>
            </a:pPr>
            <a:r>
              <a:rPr lang="ru-RU" sz="1500" dirty="0" smtClean="0">
                <a:latin typeface="Georgia" pitchFamily="18" charset="0"/>
              </a:rPr>
              <a:t>Ученые выяснили, что в табаке содержится масса ядовитых веществ. Среди них наиболее известен никотин: по своей ядовитости он равен синильной кислоте. </a:t>
            </a:r>
          </a:p>
          <a:p>
            <a:pPr eaLnBrk="1" fontAlgn="auto" hangingPunct="1">
              <a:spcAft>
                <a:spcPts val="0"/>
              </a:spcAft>
              <a:buFont typeface="Arial" pitchFamily="34" charset="0"/>
              <a:buNone/>
              <a:defRPr/>
            </a:pPr>
            <a:r>
              <a:rPr lang="ru-RU" sz="1500" dirty="0" smtClean="0">
                <a:latin typeface="Georgia" pitchFamily="18" charset="0"/>
              </a:rPr>
              <a:t>Окись углерода (угарный газ) вступает в соединение с гемоглобином, который является переносчиком кислорода. При курении происходит резкое уменьшение содержания кислорода в крови. А это очень тяжело переносит головной мозг подростка. Аммиак раздражает слизистую оболочку рта, гортани, трахеи, бронхов. Вот почему у курильщиков не редкость рыхлость десен, язвочки во рту, часто восполняется зев, что приводит к возникновению ангин. От длительного курения происходит сужение голосовой цели, появляется осиплость голоса. </a:t>
            </a:r>
          </a:p>
          <a:p>
            <a:pPr eaLnBrk="1" fontAlgn="auto" hangingPunct="1">
              <a:spcAft>
                <a:spcPts val="0"/>
              </a:spcAft>
              <a:buFont typeface="Arial" pitchFamily="34" charset="0"/>
              <a:buNone/>
              <a:defRPr/>
            </a:pPr>
            <a:endParaRPr lang="ru-RU" sz="1500" dirty="0">
              <a:latin typeface="Georgia" pitchFamily="18" charset="0"/>
            </a:endParaRPr>
          </a:p>
        </p:txBody>
      </p:sp>
      <p:sp>
        <p:nvSpPr>
          <p:cNvPr id="10243" name="Text Box 5"/>
          <p:cNvSpPr txBox="1">
            <a:spLocks noChangeArrowheads="1"/>
          </p:cNvSpPr>
          <p:nvPr/>
        </p:nvSpPr>
        <p:spPr bwMode="auto">
          <a:xfrm>
            <a:off x="2357438" y="6215063"/>
            <a:ext cx="255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u="sng">
                <a:hlinkClick r:id="rId2" action="ppaction://hlinkfile"/>
              </a:rPr>
              <a:t>действие никотина.avi</a:t>
            </a:r>
            <a:endParaRPr lang="ru-RU" u="sng"/>
          </a:p>
        </p:txBody>
      </p:sp>
      <p:pic>
        <p:nvPicPr>
          <p:cNvPr id="10246" name="Picture 6" descr="E:\классный час\курение\L31p02p01.jpg"/>
          <p:cNvPicPr>
            <a:picLocks noChangeAspect="1" noChangeArrowheads="1"/>
          </p:cNvPicPr>
          <p:nvPr/>
        </p:nvPicPr>
        <p:blipFill>
          <a:blip r:embed="rId3">
            <a:extLst>
              <a:ext uri="{28A0092B-C50C-407E-A947-70E740481C1C}">
                <a14:useLocalDpi xmlns:a14="http://schemas.microsoft.com/office/drawing/2010/main" val="0"/>
              </a:ext>
            </a:extLst>
          </a:blip>
          <a:srcRect l="24687" r="20000"/>
          <a:stretch>
            <a:fillRect/>
          </a:stretch>
        </p:blipFill>
        <p:spPr bwMode="auto">
          <a:xfrm>
            <a:off x="6143625" y="428625"/>
            <a:ext cx="2844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Содержимое 5" descr="L11p04p01.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072188" y="4429125"/>
            <a:ext cx="2971800" cy="222885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4">
                                            <p:txEl>
                                              <p:pRg st="1" end="1"/>
                                            </p:txEl>
                                          </p:spTgt>
                                        </p:tgtEl>
                                      </p:cBhvr>
                                    </p:animEffect>
                                  </p:childTnLst>
                                </p:cTn>
                              </p:par>
                            </p:childTnLst>
                          </p:cTn>
                        </p:par>
                        <p:par>
                          <p:cTn id="16" fill="hold" nodeType="afterGroup">
                            <p:stCondLst>
                              <p:cond delay="2000"/>
                            </p:stCondLst>
                            <p:childTnLst>
                              <p:par>
                                <p:cTn id="17" presetID="53"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4">
                                            <p:txEl>
                                              <p:pRg st="2" end="2"/>
                                            </p:txEl>
                                          </p:spTgt>
                                        </p:tgtEl>
                                      </p:cBhvr>
                                    </p:animEffect>
                                  </p:childTnLst>
                                </p:cTn>
                              </p:par>
                            </p:childTnLst>
                          </p:cTn>
                        </p:par>
                        <p:par>
                          <p:cTn id="22" fill="hold" nodeType="afterGroup">
                            <p:stCondLst>
                              <p:cond delay="3000"/>
                            </p:stCondLst>
                            <p:childTnLst>
                              <p:par>
                                <p:cTn id="23" presetID="8" presetClass="entr" presetSubtype="32" fill="hold" nodeType="after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diamond(out)">
                                      <p:cBhvr>
                                        <p:cTn id="25" dur="2000"/>
                                        <p:tgtEl>
                                          <p:spTgt spid="10246"/>
                                        </p:tgtEl>
                                      </p:cBhvr>
                                    </p:animEffect>
                                  </p:childTnLst>
                                </p:cTn>
                              </p:par>
                              <p:par>
                                <p:cTn id="26" presetID="8"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par>
                          <p:cTn id="29" fill="hold" nodeType="afterGroup">
                            <p:stCondLst>
                              <p:cond delay="5000"/>
                            </p:stCondLst>
                            <p:childTnLst>
                              <p:par>
                                <p:cTn id="30" presetID="53" presetClass="entr" presetSubtype="0"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p:cTn id="3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4">
                                            <p:txEl>
                                              <p:pRg st="4" end="4"/>
                                            </p:txEl>
                                          </p:spTgt>
                                        </p:tgtEl>
                                      </p:cBhvr>
                                    </p:animEffect>
                                  </p:childTnLst>
                                </p:cTn>
                              </p:par>
                            </p:childTnLst>
                          </p:cTn>
                        </p:par>
                        <p:par>
                          <p:cTn id="35" fill="hold" nodeType="afterGroup">
                            <p:stCondLst>
                              <p:cond delay="5500"/>
                            </p:stCondLst>
                            <p:childTnLst>
                              <p:par>
                                <p:cTn id="36" presetID="53" presetClass="entr" presetSubtype="0" fill="hold" nodeType="after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2286</Words>
  <Application>Microsoft Office PowerPoint</Application>
  <PresentationFormat>Экран (4:3)</PresentationFormat>
  <Paragraphs>123</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Georgia</vt:lpstr>
      <vt:lpstr>Times New Roman</vt:lpstr>
      <vt:lpstr>Тема Office</vt:lpstr>
      <vt:lpstr>Смерть  без выстрелов</vt:lpstr>
      <vt:lpstr>Презентация PowerPoint</vt:lpstr>
      <vt:lpstr>Презентация PowerPoint</vt:lpstr>
      <vt:lpstr>Презентация PowerPoint</vt:lpstr>
      <vt:lpstr>Презентация PowerPoint</vt:lpstr>
      <vt:lpstr>Презентация PowerPoint</vt:lpstr>
      <vt:lpstr>Вопрос: Когда была разрешена торговля табаком?  </vt:lpstr>
      <vt:lpstr>Презентация PowerPoint</vt:lpstr>
      <vt:lpstr>Презентация PowerPoint</vt:lpstr>
      <vt:lpstr>Презентация PowerPoint</vt:lpstr>
      <vt:lpstr>Презентация PowerPoint</vt:lpstr>
      <vt:lpstr>Вопрос: Только ли рак легкого грозит курильщикам или еще какие-либо онкологические заболевания? </vt:lpstr>
      <vt:lpstr>ВЫСТУПЛЕНИЕ ПРЕПОДАВАТЕЛЯ ЭКОЛОГИИ</vt:lpstr>
      <vt:lpstr>Вопросы:  Объясните, что такое пассивное курение? </vt:lpstr>
      <vt:lpstr>ВЫСТУПЛЕНИЕ КЛАССНОГО ВОСПИТАТЕЛЯ</vt:lpstr>
      <vt:lpstr>Вопрос: Есть ли различия между импортными и отечественными сортами сигарет? </vt:lpstr>
      <vt:lpstr>ВЫСТУПЛЕНИЕ ПСИХОЛОГА</vt:lpstr>
      <vt:lpstr>Презентация PowerPoint</vt:lpstr>
      <vt:lpstr>Вопрос: Правда ли, что если бросить курить, то резко поправляешься? С чем это связано? </vt:lpstr>
      <vt:lpstr>ВЫСТУПЛЕНИЕ КЛАССНОГО ВОСПИТАТЕЛЯ</vt:lpstr>
      <vt:lpstr>Презентация PowerPoint</vt:lpstr>
      <vt:lpstr>Презентация PowerPoint</vt:lpstr>
      <vt:lpstr>Список используемых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жежик</dc:creator>
  <cp:lastModifiedBy>Пользователь</cp:lastModifiedBy>
  <cp:revision>32</cp:revision>
  <dcterms:created xsi:type="dcterms:W3CDTF">2002-12-31T21:22:15Z</dcterms:created>
  <dcterms:modified xsi:type="dcterms:W3CDTF">2026-02-16T07:53:45Z</dcterms:modified>
</cp:coreProperties>
</file>