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  <p:sldMasterId id="2147483852" r:id="rId2"/>
  </p:sldMasterIdLst>
  <p:notesMasterIdLst>
    <p:notesMasterId r:id="rId42"/>
  </p:notesMasterIdLst>
  <p:sldIdLst>
    <p:sldId id="284" r:id="rId3"/>
    <p:sldId id="298" r:id="rId4"/>
    <p:sldId id="273" r:id="rId5"/>
    <p:sldId id="300" r:id="rId6"/>
    <p:sldId id="312" r:id="rId7"/>
    <p:sldId id="276" r:id="rId8"/>
    <p:sldId id="313" r:id="rId9"/>
    <p:sldId id="303" r:id="rId10"/>
    <p:sldId id="304" r:id="rId11"/>
    <p:sldId id="277" r:id="rId12"/>
    <p:sldId id="302" r:id="rId13"/>
    <p:sldId id="278" r:id="rId14"/>
    <p:sldId id="279" r:id="rId15"/>
    <p:sldId id="280" r:id="rId16"/>
    <p:sldId id="282" r:id="rId17"/>
    <p:sldId id="281" r:id="rId18"/>
    <p:sldId id="269" r:id="rId19"/>
    <p:sldId id="270" r:id="rId20"/>
    <p:sldId id="305" r:id="rId21"/>
    <p:sldId id="261" r:id="rId22"/>
    <p:sldId id="306" r:id="rId23"/>
    <p:sldId id="267" r:id="rId24"/>
    <p:sldId id="268" r:id="rId25"/>
    <p:sldId id="307" r:id="rId26"/>
    <p:sldId id="308" r:id="rId27"/>
    <p:sldId id="309" r:id="rId28"/>
    <p:sldId id="310" r:id="rId29"/>
    <p:sldId id="311" r:id="rId30"/>
    <p:sldId id="283" r:id="rId31"/>
    <p:sldId id="289" r:id="rId32"/>
    <p:sldId id="291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296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688" autoAdjust="0"/>
    <p:restoredTop sz="93262" autoAdjust="0"/>
  </p:normalViewPr>
  <p:slideViewPr>
    <p:cSldViewPr>
      <p:cViewPr varScale="1">
        <p:scale>
          <a:sx n="33" d="100"/>
          <a:sy n="33" d="100"/>
        </p:scale>
        <p:origin x="60" y="8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0756E-C231-4490-853D-7C0156BB3D52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3B799-F9D7-4B96-959E-6C9851B305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349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3BD85F-1CF7-412F-B5CA-34B21DF615BE}" type="slidenum">
              <a:rPr lang="ru-RU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4063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3767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3872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687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5243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25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8056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0380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58415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252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053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D77A-5819-4F92-AC9E-DABE39C0486C}" type="datetimeFigureOut">
              <a:rPr lang="ru-RU" smtClean="0"/>
              <a:pPr/>
              <a:t>23.12.2024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7BFC-1B6B-47E1-836F-BBF37A0AC37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0D77A-5819-4F92-AC9E-DABE39C0486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23.12.2024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27BFC-1B6B-47E1-836F-BBF37A0AC37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3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rukodelie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moikompas.ru/tags/kvilli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bumagokruchenie" TargetMode="External"/><Relationship Id="rId2" Type="http://schemas.openxmlformats.org/officeDocument/2006/relationships/hyperlink" Target="http://moikompas.ru/tags/bumag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moikompas.ru/tags/hobbi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oikompas.ru/tags/kvillin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340768"/>
            <a:ext cx="8075240" cy="2160240"/>
          </a:xfrm>
        </p:spPr>
        <p:txBody>
          <a:bodyPr>
            <a:noAutofit/>
          </a:bodyPr>
          <a:lstStyle/>
          <a:p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Открытое занятие по дополнительной общеобразовательной программе «Работа с природным материалом»</a:t>
            </a:r>
            <a:b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r>
              <a:rPr lang="ru-RU" alt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бумажные узелки. Путешествие по бумажной стране»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5323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Подготовила: </a:t>
            </a:r>
          </a:p>
          <a:p>
            <a:pPr algn="r">
              <a:lnSpc>
                <a:spcPct val="90000"/>
              </a:lnSpc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 </a:t>
            </a:r>
          </a:p>
          <a:p>
            <a:pPr algn="r">
              <a:lnSpc>
                <a:spcPct val="90000"/>
              </a:lnSpc>
              <a:defRPr/>
            </a:pP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Дзюба Алла Георгиевна</a:t>
            </a:r>
          </a:p>
          <a:p>
            <a:pPr algn="ctr">
              <a:lnSpc>
                <a:spcPct val="90000"/>
              </a:lnSpc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endParaRPr lang="ru-RU" alt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ru-RU" alt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alt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</a:t>
            </a:r>
            <a:endParaRPr lang="ru-RU" sz="2000" dirty="0"/>
          </a:p>
        </p:txBody>
      </p:sp>
      <p:pic>
        <p:nvPicPr>
          <p:cNvPr id="11" name="Picture 10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-381" r="1176" b="4340"/>
          <a:stretch>
            <a:fillRect/>
          </a:stretch>
        </p:blipFill>
        <p:spPr bwMode="auto">
          <a:xfrm flipH="1">
            <a:off x="5525648" y="3789040"/>
            <a:ext cx="3178693" cy="2851502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5500687" cy="119789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5D49F5"/>
                </a:solidFill>
              </a:rPr>
              <a:t>Кроссворд «Тайна»</a:t>
            </a:r>
            <a:endParaRPr lang="ru-RU" b="1" dirty="0">
              <a:solidFill>
                <a:srgbClr val="5D49F5"/>
              </a:solidFill>
            </a:endParaRPr>
          </a:p>
        </p:txBody>
      </p:sp>
      <p:pic>
        <p:nvPicPr>
          <p:cNvPr id="5" name="Рисунок 4" descr="Безымянный.png"/>
          <p:cNvPicPr/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 l="3878" t="6651" r="27140" b="44418"/>
          <a:stretch>
            <a:fillRect/>
          </a:stretch>
        </p:blipFill>
        <p:spPr>
          <a:xfrm>
            <a:off x="91566" y="1125754"/>
            <a:ext cx="5400600" cy="5040560"/>
          </a:xfrm>
          <a:prstGeom prst="rect">
            <a:avLst/>
          </a:prstGeom>
        </p:spPr>
      </p:pic>
      <p:pic>
        <p:nvPicPr>
          <p:cNvPr id="6" name="Рисунок 5" descr="9ca62938bf0c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2232" y="81662"/>
            <a:ext cx="1423273" cy="1989835"/>
          </a:xfrm>
          <a:prstGeom prst="rect">
            <a:avLst/>
          </a:prstGeom>
        </p:spPr>
      </p:pic>
      <p:pic>
        <p:nvPicPr>
          <p:cNvPr id="7" name="Объект 6" descr="x_23ced10a.jpg"/>
          <p:cNvPicPr>
            <a:picLocks noGrp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293898" y="2508903"/>
            <a:ext cx="1987865" cy="1137131"/>
          </a:xfrm>
          <a:prstGeom prst="rect">
            <a:avLst/>
          </a:prstGeom>
        </p:spPr>
      </p:pic>
      <p:pic>
        <p:nvPicPr>
          <p:cNvPr id="8" name="Рисунок 7" descr="1c70c1ff1b3e.jpg"/>
          <p:cNvPicPr/>
          <p:nvPr/>
        </p:nvPicPr>
        <p:blipFill>
          <a:blip r:embed="rId5"/>
          <a:stretch>
            <a:fillRect/>
          </a:stretch>
        </p:blipFill>
        <p:spPr>
          <a:xfrm>
            <a:off x="7592736" y="142875"/>
            <a:ext cx="1417107" cy="1928622"/>
          </a:xfrm>
          <a:prstGeom prst="rect">
            <a:avLst/>
          </a:prstGeom>
        </p:spPr>
      </p:pic>
      <p:pic>
        <p:nvPicPr>
          <p:cNvPr id="9" name="Рисунок 8" descr="2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443138" y="4836037"/>
            <a:ext cx="1402897" cy="1728192"/>
          </a:xfrm>
          <a:prstGeom prst="rect">
            <a:avLst/>
          </a:prstGeom>
        </p:spPr>
      </p:pic>
      <p:pic>
        <p:nvPicPr>
          <p:cNvPr id="10" name="Рисунок 9" descr="3304750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437900" y="2467697"/>
            <a:ext cx="1532051" cy="1922606"/>
          </a:xfrm>
          <a:prstGeom prst="rect">
            <a:avLst/>
          </a:prstGeom>
        </p:spPr>
      </p:pic>
      <p:pic>
        <p:nvPicPr>
          <p:cNvPr id="11" name="Рисунок 10" descr="1266217080_zag-erase.jpg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731" t="15423" b="20783"/>
          <a:stretch>
            <a:fillRect/>
          </a:stretch>
        </p:blipFill>
        <p:spPr>
          <a:xfrm>
            <a:off x="5868144" y="3773481"/>
            <a:ext cx="1147445" cy="1480229"/>
          </a:xfrm>
          <a:prstGeom prst="rect">
            <a:avLst/>
          </a:prstGeom>
        </p:spPr>
      </p:pic>
      <p:pic>
        <p:nvPicPr>
          <p:cNvPr id="12" name="Рисунок 11" descr="1253865851_t04534-dur1771.jpg"/>
          <p:cNvPicPr/>
          <p:nvPr/>
        </p:nvPicPr>
        <p:blipFill>
          <a:blip r:embed="rId9"/>
          <a:stretch>
            <a:fillRect/>
          </a:stretch>
        </p:blipFill>
        <p:spPr>
          <a:xfrm>
            <a:off x="5648303" y="5660181"/>
            <a:ext cx="1513162" cy="993448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11.jpg"/>
          <p:cNvPicPr>
            <a:picLocks noChangeAspect="1"/>
          </p:cNvPicPr>
          <p:nvPr/>
        </p:nvPicPr>
        <p:blipFill>
          <a:blip r:embed="rId2" cstate="print"/>
          <a:srcRect r="270" b="141"/>
          <a:stretch>
            <a:fillRect/>
          </a:stretch>
        </p:blipFill>
        <p:spPr bwMode="auto">
          <a:xfrm>
            <a:off x="6286500" y="142875"/>
            <a:ext cx="2560638" cy="172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5500687" cy="185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Квиллинг</a:t>
            </a:r>
            <a:r>
              <a:rPr lang="ru-RU" b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5D49F5"/>
                </a:solidFill>
              </a:rPr>
              <a:t>Историческая справка.</a:t>
            </a:r>
            <a:endParaRPr lang="ru-RU" b="1" dirty="0">
              <a:solidFill>
                <a:srgbClr val="5D49F5"/>
              </a:solidFill>
            </a:endParaRPr>
          </a:p>
        </p:txBody>
      </p:sp>
      <p:sp>
        <p:nvSpPr>
          <p:cNvPr id="3076" name="Содержимое 2"/>
          <p:cNvSpPr>
            <a:spLocks noGrp="1"/>
          </p:cNvSpPr>
          <p:nvPr>
            <p:ph idx="1"/>
          </p:nvPr>
        </p:nvSpPr>
        <p:spPr>
          <a:xfrm>
            <a:off x="214313" y="1928813"/>
            <a:ext cx="8286750" cy="4929187"/>
          </a:xfrm>
        </p:spPr>
        <p:txBody>
          <a:bodyPr/>
          <a:lstStyle/>
          <a:p>
            <a:pPr eaLnBrk="1" hangingPunct="1"/>
            <a:r>
              <a:rPr lang="ru-RU" sz="2800" smtClean="0"/>
              <a:t>На английском языке это </a:t>
            </a:r>
            <a:r>
              <a:rPr lang="ru-RU" sz="2800" smtClean="0">
                <a:hlinkClick r:id="rId3"/>
              </a:rPr>
              <a:t>рукоделие</a:t>
            </a:r>
            <a:r>
              <a:rPr lang="ru-RU" sz="2800" smtClean="0"/>
              <a:t> называется </a:t>
            </a:r>
            <a:r>
              <a:rPr lang="ru-RU" sz="2800" i="1" smtClean="0"/>
              <a:t>«quilling»</a:t>
            </a:r>
            <a:r>
              <a:rPr lang="ru-RU" sz="2800" smtClean="0"/>
              <a:t> — от слова </a:t>
            </a:r>
            <a:r>
              <a:rPr lang="ru-RU" sz="2800" i="1" smtClean="0"/>
              <a:t>«quill»</a:t>
            </a:r>
            <a:r>
              <a:rPr lang="ru-RU" sz="2800" smtClean="0"/>
              <a:t> или </a:t>
            </a:r>
            <a:r>
              <a:rPr lang="ru-RU" sz="2800" i="1" smtClean="0"/>
              <a:t>«птичье перо».</a:t>
            </a:r>
          </a:p>
          <a:p>
            <a:pPr eaLnBrk="1" hangingPunct="1"/>
            <a:r>
              <a:rPr lang="en-US" sz="2800" smtClean="0"/>
              <a:t>Quilling</a:t>
            </a:r>
            <a:r>
              <a:rPr lang="ru-RU" sz="2800" smtClean="0"/>
              <a:t> – рукотворное трепетное чудо.</a:t>
            </a:r>
          </a:p>
          <a:p>
            <a:pPr eaLnBrk="1" hangingPunct="1"/>
            <a:r>
              <a:rPr lang="ru-RU" sz="2800" smtClean="0"/>
              <a:t>Легкое птичье перо, нервное и тонкое, чуткое и нежное преображается с помощью таланта мастера. </a:t>
            </a:r>
          </a:p>
          <a:p>
            <a:pPr eaLnBrk="1" hangingPunct="1"/>
            <a:r>
              <a:rPr lang="ru-RU" sz="2800" smtClean="0"/>
              <a:t>В отличие от оригами, родиной которого является Япония, </a:t>
            </a:r>
            <a:r>
              <a:rPr lang="ru-RU" sz="2800" i="1" smtClean="0"/>
              <a:t>искусство бумагокручения</a:t>
            </a:r>
            <a:r>
              <a:rPr lang="ru-RU" sz="2800" smtClean="0"/>
              <a:t> возникло в Европе в конце 14 — начале 15 века. Существуют две версии.</a:t>
            </a:r>
          </a:p>
        </p:txBody>
      </p:sp>
    </p:spTree>
    <p:extLst>
      <p:ext uri="{BB962C8B-B14F-4D97-AF65-F5344CB8AC3E}">
        <p14:creationId xmlns:p14="http://schemas.microsoft.com/office/powerpoint/2010/main" val="40182771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" descr="8+.jpg"/>
          <p:cNvPicPr>
            <a:picLocks noChangeAspect="1"/>
          </p:cNvPicPr>
          <p:nvPr/>
        </p:nvPicPr>
        <p:blipFill>
          <a:blip r:embed="rId2" cstate="print"/>
          <a:srcRect r="136" b="142"/>
          <a:stretch>
            <a:fillRect/>
          </a:stretch>
        </p:blipFill>
        <p:spPr bwMode="auto">
          <a:xfrm>
            <a:off x="5572125" y="3571875"/>
            <a:ext cx="3436938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6072188" cy="6572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По одной версии - в Древней Корее. По второй – создавать миниатюрные украшения из позолоченной бумаги научились монахини в католических монастырях.  </a:t>
            </a:r>
          </a:p>
          <a:p>
            <a:pPr eaLnBrk="1" hangingPunct="1">
              <a:buFont typeface="Arial" charset="0"/>
              <a:buNone/>
            </a:pPr>
            <a:endParaRPr lang="ru-RU" sz="2800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Как же прекрасны были те древние, почти не сохранившиеся до наших дней - шедевры, для которых требовалось птичье перо и золотая бумага, умелые руки и много терпения.</a:t>
            </a:r>
          </a:p>
          <a:p>
            <a:pPr eaLnBrk="1" hangingPunct="1"/>
            <a:endParaRPr lang="ru-RU" smtClean="0"/>
          </a:p>
        </p:txBody>
      </p:sp>
      <p:pic>
        <p:nvPicPr>
          <p:cNvPr id="4101" name="Рисунок 4" descr="11+.jpg"/>
          <p:cNvPicPr>
            <a:picLocks noChangeAspect="1"/>
          </p:cNvPicPr>
          <p:nvPr/>
        </p:nvPicPr>
        <p:blipFill>
          <a:blip r:embed="rId3" cstate="print"/>
          <a:srcRect r="68"/>
          <a:stretch>
            <a:fillRect/>
          </a:stretch>
        </p:blipFill>
        <p:spPr bwMode="auto">
          <a:xfrm>
            <a:off x="5643563" y="357188"/>
            <a:ext cx="3286125" cy="246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Содержимое 2"/>
          <p:cNvSpPr>
            <a:spLocks noGrp="1"/>
          </p:cNvSpPr>
          <p:nvPr>
            <p:ph idx="4294967295"/>
          </p:nvPr>
        </p:nvSpPr>
        <p:spPr>
          <a:xfrm>
            <a:off x="142875" y="142875"/>
            <a:ext cx="9001125" cy="4572000"/>
          </a:xfrm>
        </p:spPr>
        <p:txBody>
          <a:bodyPr/>
          <a:lstStyle/>
          <a:p>
            <a:pPr eaLnBrk="1" hangingPunct="1"/>
            <a:r>
              <a:rPr lang="ru-RU" sz="2400" smtClean="0"/>
              <a:t>В средневековой Европе монахини создавали изящные медальоны. При близком рассмотрении эти миниатюрные бумажные шедевры создавали полную иллюзию того, что они изготовлены из тонких золотых полосок.</a:t>
            </a:r>
          </a:p>
          <a:p>
            <a:pPr eaLnBrk="1" hangingPunct="1"/>
            <a:r>
              <a:rPr lang="ru-RU" sz="2400" smtClean="0"/>
              <a:t>В Англии принцесса Елизавета всерьёз увлекалась искусством </a:t>
            </a:r>
            <a:r>
              <a:rPr lang="ru-RU" sz="2400" u="sng" smtClean="0">
                <a:hlinkClick r:id="rId2"/>
              </a:rPr>
              <a:t>квиллинг</a:t>
            </a:r>
            <a:r>
              <a:rPr lang="ru-RU" sz="2400" smtClean="0"/>
              <a:t>а, и многие её творения хранятся в музее Виктории и Альберта в Лондоне. </a:t>
            </a:r>
          </a:p>
          <a:p>
            <a:pPr eaLnBrk="1" hangingPunct="1"/>
            <a:r>
              <a:rPr lang="ru-RU" sz="2400" smtClean="0"/>
              <a:t>Бумагокручение быстро распространилось в Европе.</a:t>
            </a:r>
          </a:p>
          <a:p>
            <a:pPr eaLnBrk="1" hangingPunct="1"/>
            <a:r>
              <a:rPr lang="ru-RU" sz="2400" smtClean="0"/>
              <a:t>Искусству квиллинга обучались девушки из высших слоев общества, так как качественная разноцветная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бумага была весьма дорогостоящим материалом.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5124" name="Рисунок 3" descr="25.jpg"/>
          <p:cNvPicPr>
            <a:picLocks noChangeAspect="1"/>
          </p:cNvPicPr>
          <p:nvPr/>
        </p:nvPicPr>
        <p:blipFill>
          <a:blip r:embed="rId3" cstate="print"/>
          <a:srcRect r="142"/>
          <a:stretch>
            <a:fillRect/>
          </a:stretch>
        </p:blipFill>
        <p:spPr bwMode="auto">
          <a:xfrm>
            <a:off x="6929438" y="3714750"/>
            <a:ext cx="19875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4" descr="http://my-creative.ru/sites/default/files/u34/bumazhniy-kvilling2.jpg"/>
          <p:cNvPicPr>
            <a:picLocks noChangeAspect="1" noChangeArrowheads="1"/>
          </p:cNvPicPr>
          <p:nvPr/>
        </p:nvPicPr>
        <p:blipFill>
          <a:blip r:embed="rId4" cstate="print"/>
          <a:srcRect b="133"/>
          <a:stretch>
            <a:fillRect/>
          </a:stretch>
        </p:blipFill>
        <p:spPr bwMode="auto">
          <a:xfrm>
            <a:off x="285750" y="4714875"/>
            <a:ext cx="2428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Содержимое 2"/>
          <p:cNvSpPr>
            <a:spLocks noGrp="1"/>
          </p:cNvSpPr>
          <p:nvPr>
            <p:ph idx="4294967295"/>
          </p:nvPr>
        </p:nvSpPr>
        <p:spPr>
          <a:xfrm>
            <a:off x="0" y="214313"/>
            <a:ext cx="8929688" cy="65008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u="sng" smtClean="0">
                <a:hlinkClick r:id="rId2"/>
              </a:rPr>
              <a:t>Бумага</a:t>
            </a:r>
            <a:r>
              <a:rPr lang="ru-RU" sz="2400" u="sng" smtClean="0"/>
              <a:t> </a:t>
            </a:r>
            <a:r>
              <a:rPr lang="ru-RU" sz="2400" smtClean="0"/>
              <a:t>— недолговечный материал и мало что сохранилось от средневековых шедевров. Но древняя техника сохранилась  до наших дней и  популярна во многих странах мира. В наши дни </a:t>
            </a:r>
            <a:r>
              <a:rPr lang="ru-RU" sz="2400" u="sng" smtClean="0">
                <a:hlinkClick r:id="rId3"/>
              </a:rPr>
              <a:t>бумагокручение</a:t>
            </a:r>
            <a:r>
              <a:rPr lang="ru-RU" sz="2400" smtClean="0"/>
              <a:t> широко известно и популярно как </a:t>
            </a:r>
            <a:r>
              <a:rPr lang="ru-RU" sz="2400" u="sng" smtClean="0">
                <a:hlinkClick r:id="rId4"/>
              </a:rPr>
              <a:t>хобби</a:t>
            </a:r>
            <a:r>
              <a:rPr lang="ru-RU" sz="2400" smtClean="0"/>
              <a:t> в странах Западной Европы, особенно в Англии и Германии.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Самое широкое распространение это искусство получило на Востоке. Богатейшие традиции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 изготовления бумаги и работы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с ней дали искусству бумажной </a:t>
            </a:r>
          </a:p>
          <a:p>
            <a:pPr eaLnBrk="1" hangingPunct="1">
              <a:buFont typeface="Arial" charset="0"/>
              <a:buNone/>
            </a:pPr>
            <a:r>
              <a:rPr lang="ru-RU" sz="2400" smtClean="0"/>
              <a:t>пластики новую жизнь. 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5" name="Рисунок 4" descr="1++.jpg"/>
          <p:cNvPicPr>
            <a:picLocks noChangeAspect="1"/>
          </p:cNvPicPr>
          <p:nvPr/>
        </p:nvPicPr>
        <p:blipFill>
          <a:blip r:embed="rId5" cstate="print"/>
          <a:srcRect r="87" b="69"/>
          <a:stretch>
            <a:fillRect/>
          </a:stretch>
        </p:blipFill>
        <p:spPr bwMode="auto">
          <a:xfrm>
            <a:off x="5072063" y="2928938"/>
            <a:ext cx="3824287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4000500" cy="7254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smtClean="0">
                <a:solidFill>
                  <a:srgbClr val="7564F6"/>
                </a:solidFill>
              </a:rPr>
              <a:t>Квиллинг</a:t>
            </a:r>
            <a:r>
              <a:rPr lang="ru-RU" i="1" smtClean="0">
                <a:solidFill>
                  <a:srgbClr val="7564F6"/>
                </a:solidFill>
              </a:rPr>
              <a:t/>
            </a:r>
            <a:br>
              <a:rPr lang="ru-RU" i="1" smtClean="0">
                <a:solidFill>
                  <a:srgbClr val="7564F6"/>
                </a:solidFill>
              </a:rPr>
            </a:br>
            <a:endParaRPr lang="ru-RU" smtClean="0">
              <a:solidFill>
                <a:srgbClr val="7564F6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0" y="1071563"/>
            <a:ext cx="5429250" cy="57864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smtClean="0"/>
              <a:t>Выполнение работ из бумаги, вернее из скрученных полосок, напоминает мозаику или калейдоскоп с огромным числом вариантов. Заготовленные детали можно приклеивать на основу, выполняя открытки или панно, а можно склеивать между собой получаются удивительные кружевные украшения.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3076" name="Picture 3" descr="PICT2453"/>
          <p:cNvPicPr>
            <a:picLocks noChangeAspect="1" noChangeArrowheads="1"/>
          </p:cNvPicPr>
          <p:nvPr/>
        </p:nvPicPr>
        <p:blipFill>
          <a:blip r:embed="rId2" cstate="print"/>
          <a:srcRect r="146" b="73"/>
          <a:stretch>
            <a:fillRect/>
          </a:stretch>
        </p:blipFill>
        <p:spPr bwMode="auto">
          <a:xfrm>
            <a:off x="5786438" y="285750"/>
            <a:ext cx="2986087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2" descr="DSC05613"/>
          <p:cNvPicPr>
            <a:picLocks noChangeAspect="1" noChangeArrowheads="1"/>
          </p:cNvPicPr>
          <p:nvPr/>
        </p:nvPicPr>
        <p:blipFill>
          <a:blip r:embed="rId3" cstate="print"/>
          <a:srcRect r="16" b="31"/>
          <a:stretch>
            <a:fillRect/>
          </a:stretch>
        </p:blipFill>
        <p:spPr bwMode="auto">
          <a:xfrm>
            <a:off x="5500688" y="3857625"/>
            <a:ext cx="2882900" cy="281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2+.jpg"/>
          <p:cNvPicPr>
            <a:picLocks noChangeAspect="1"/>
          </p:cNvPicPr>
          <p:nvPr/>
        </p:nvPicPr>
        <p:blipFill>
          <a:blip r:embed="rId2" cstate="print"/>
          <a:srcRect b="52"/>
          <a:stretch>
            <a:fillRect/>
          </a:stretch>
        </p:blipFill>
        <p:spPr bwMode="auto">
          <a:xfrm>
            <a:off x="5000625" y="285750"/>
            <a:ext cx="4038600" cy="596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4857750" cy="6572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С бумагой у нас связано представление о непрочности и недолговечности.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Но можно собрать из бумажных элементов вазу для конфет и спокойно использовать её по назначению — не развалится и не сломается.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В общем, </a:t>
            </a:r>
            <a:r>
              <a:rPr lang="ru-RU" sz="2800" u="sng" dirty="0" err="1" smtClean="0">
                <a:hlinkClick r:id="rId3"/>
              </a:rPr>
              <a:t>квиллинг</a:t>
            </a:r>
            <a:r>
              <a:rPr lang="ru-RU" sz="2800" dirty="0" smtClean="0"/>
              <a:t> — это возможность увидеть необычные возможности обычной бумаги. </a:t>
            </a:r>
            <a:br>
              <a:rPr lang="ru-RU" sz="2800" dirty="0" smtClean="0"/>
            </a:br>
            <a:endParaRPr lang="ru-RU" sz="2800" dirty="0" smtClean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рямоугольник 1"/>
          <p:cNvSpPr>
            <a:spLocks noChangeArrowheads="1"/>
          </p:cNvSpPr>
          <p:nvPr/>
        </p:nvSpPr>
        <p:spPr bwMode="auto">
          <a:xfrm>
            <a:off x="214313" y="214313"/>
            <a:ext cx="85725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Техника </a:t>
            </a:r>
            <a:r>
              <a:rPr lang="ru-RU" sz="6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квиллинга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5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428750"/>
            <a:ext cx="19050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3"/>
          <p:cNvSpPr>
            <a:spLocks noChangeArrowheads="1"/>
          </p:cNvSpPr>
          <p:nvPr/>
        </p:nvSpPr>
        <p:spPr bwMode="auto">
          <a:xfrm>
            <a:off x="2571750" y="1714500"/>
            <a:ext cx="614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Возьмите полоску бумаги двумя пальцами.</a:t>
            </a:r>
          </a:p>
        </p:txBody>
      </p:sp>
      <p:pic>
        <p:nvPicPr>
          <p:cNvPr id="28677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2857500"/>
            <a:ext cx="235743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Прямоугольник 5"/>
          <p:cNvSpPr>
            <a:spLocks noChangeArrowheads="1"/>
          </p:cNvSpPr>
          <p:nvPr/>
        </p:nvSpPr>
        <p:spPr bwMode="auto">
          <a:xfrm>
            <a:off x="2214563" y="3143250"/>
            <a:ext cx="6429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Оттяните с нажимом конец полоски двумя пальцами другой руки, проводя по нему ногтем так, чтобы конец немного изогнулся.  </a:t>
            </a:r>
          </a:p>
        </p:txBody>
      </p:sp>
      <p:pic>
        <p:nvPicPr>
          <p:cNvPr id="28679" name="Рисунок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3" y="4714875"/>
            <a:ext cx="2071687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Прямоугольник 8"/>
          <p:cNvSpPr>
            <a:spLocks noChangeArrowheads="1"/>
          </p:cNvSpPr>
          <p:nvPr/>
        </p:nvSpPr>
        <p:spPr bwMode="auto">
          <a:xfrm>
            <a:off x="2571750" y="5000625"/>
            <a:ext cx="55721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Загнутый кончик легче наматывается на шило (зубочистку). Плотно накрутите несколько витков. Загнутый кончик легче наматывается на шило. Плотно накрути несколько витков.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57188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2"/>
          <p:cNvSpPr>
            <a:spLocks noChangeArrowheads="1"/>
          </p:cNvSpPr>
          <p:nvPr/>
        </p:nvSpPr>
        <p:spPr bwMode="auto">
          <a:xfrm>
            <a:off x="2143125" y="642938"/>
            <a:ext cx="6500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Когда диаметр валика станет 3—4 мм, его уже можно снять с шила и дальше крутить вручную</a:t>
            </a:r>
          </a:p>
        </p:txBody>
      </p:sp>
      <p:pic>
        <p:nvPicPr>
          <p:cNvPr id="29700" name="Рисунок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1928813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Прямоугольник 4"/>
          <p:cNvSpPr>
            <a:spLocks noChangeArrowheads="1"/>
          </p:cNvSpPr>
          <p:nvPr/>
        </p:nvSpPr>
        <p:spPr bwMode="auto">
          <a:xfrm>
            <a:off x="2643188" y="2214563"/>
            <a:ext cx="6215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Скручивайте плотный диск двумя руками, всё время перехватывая его пальцами, чтобы бумажная лента не распустилась.</a:t>
            </a:r>
          </a:p>
        </p:txBody>
      </p:sp>
      <p:pic>
        <p:nvPicPr>
          <p:cNvPr id="29702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357563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Прямоугольник 6"/>
          <p:cNvSpPr>
            <a:spLocks noChangeArrowheads="1"/>
          </p:cNvSpPr>
          <p:nvPr/>
        </p:nvSpPr>
        <p:spPr bwMode="auto">
          <a:xfrm>
            <a:off x="2500313" y="3714750"/>
            <a:ext cx="6357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Вся полоска свёрнута</a:t>
            </a:r>
          </a:p>
        </p:txBody>
      </p:sp>
      <p:pic>
        <p:nvPicPr>
          <p:cNvPr id="29704" name="Рисунок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" y="4857750"/>
            <a:ext cx="19050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Прямоугольник 9"/>
          <p:cNvSpPr>
            <a:spLocks noChangeArrowheads="1"/>
          </p:cNvSpPr>
          <p:nvPr/>
        </p:nvSpPr>
        <p:spPr bwMode="auto">
          <a:xfrm>
            <a:off x="2143125" y="4857750"/>
            <a:ext cx="65722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entury Schoolbook" pitchFamily="18" charset="0"/>
              </a:rPr>
              <a:t>А теперь слегка расслабьте пальцы, позволяя бумажной спирали немного распуститься. Приклейте конец полоски клеем ПВА. Теперь сожмите заготовку двумя пальцами. Заготовкам можно придавать самые различные формы, выполняя сжатия и вмятины.</a:t>
            </a:r>
          </a:p>
          <a:p>
            <a:endParaRPr lang="ru-RU">
              <a:latin typeface="Century Schoolbook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843"/>
            <a:ext cx="878497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 познакомить с искусством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Дать определение понятия «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приемам формирования базовых фигур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квиллинга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Показать плоские и объемные изделия, формируемые из базовых фигур;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формирование эмоционально-образного, художественного типа мышления, эстетических потребностей, ценностей, чувств, желания подходить к продуктивной деятельности творчески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767676"/>
              </a:solidFill>
              <a:effectLst/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7676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767676"/>
              </a:solidFill>
              <a:effectLst/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7676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767676"/>
              </a:solidFill>
              <a:effectLst/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7676"/>
              </a:solidFill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i="0" dirty="0">
              <a:solidFill>
                <a:srgbClr val="767676"/>
              </a:solidFill>
              <a:effectLst/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b="1" dirty="0" smtClean="0">
              <a:solidFill>
                <a:srgbClr val="767676"/>
              </a:solidFill>
              <a:latin typeface="PT Sans"/>
            </a:endParaRPr>
          </a:p>
          <a:p>
            <a:endParaRPr lang="ru-RU" b="0" i="0" dirty="0">
              <a:solidFill>
                <a:srgbClr val="767676"/>
              </a:solidFill>
              <a:effectLst/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20016434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537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hlink"/>
                </a:solidFill>
                <a:latin typeface="Times New Roman" pitchFamily="18" charset="0"/>
              </a:rPr>
              <a:t>Цель:</a:t>
            </a:r>
            <a:r>
              <a:rPr lang="ru-RU" sz="2000" b="1" dirty="0">
                <a:latin typeface="Times New Roman" pitchFamily="18" charset="0"/>
              </a:rPr>
              <a:t> </a:t>
            </a:r>
            <a:r>
              <a:rPr lang="ru-RU" sz="2200" i="1" dirty="0">
                <a:solidFill>
                  <a:srgbClr val="FF0000"/>
                </a:solidFill>
                <a:latin typeface="Times New Roman" pitchFamily="18" charset="0"/>
              </a:rPr>
              <a:t>научиться новой техники обработки бумаги – </a:t>
            </a:r>
            <a:r>
              <a:rPr lang="ru-RU" sz="2200" i="1" dirty="0" err="1" smtClean="0">
                <a:solidFill>
                  <a:srgbClr val="FF0000"/>
                </a:solidFill>
                <a:latin typeface="Times New Roman" pitchFamily="18" charset="0"/>
              </a:rPr>
              <a:t>квиллингу</a:t>
            </a:r>
            <a:r>
              <a:rPr lang="ru-RU" sz="2400" i="1" dirty="0" smtClean="0">
                <a:latin typeface="Times New Roman" pitchFamily="18" charset="0"/>
              </a:rPr>
              <a:t>.</a:t>
            </a:r>
            <a:r>
              <a:rPr lang="ru-RU" i="1" dirty="0" smtClean="0"/>
              <a:t> </a:t>
            </a:r>
            <a:endParaRPr lang="ru-RU" i="1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9673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hlink"/>
                </a:solidFill>
              </a:rPr>
              <a:t>З</a:t>
            </a:r>
            <a:r>
              <a:rPr lang="ru-RU" sz="2400" b="1" dirty="0" smtClean="0">
                <a:solidFill>
                  <a:schemeClr val="hlink"/>
                </a:solidFill>
              </a:rPr>
              <a:t>адачи</a:t>
            </a:r>
            <a:r>
              <a:rPr lang="ru-RU" sz="2400" b="1" dirty="0">
                <a:solidFill>
                  <a:schemeClr val="hlink"/>
                </a:solidFill>
              </a:rPr>
              <a:t>:</a:t>
            </a:r>
            <a:r>
              <a:rPr lang="ru-RU" sz="1800" b="1" dirty="0">
                <a:solidFill>
                  <a:schemeClr val="hlink"/>
                </a:solidFill>
              </a:rPr>
              <a:t/>
            </a:r>
            <a:br>
              <a:rPr lang="ru-RU" sz="1800" b="1" dirty="0">
                <a:solidFill>
                  <a:schemeClr val="hlink"/>
                </a:solidFill>
              </a:rPr>
            </a:br>
            <a:endParaRPr lang="ru-RU" sz="1800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1. Познакомиться более подробно с новым видом конструирования –  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</a:rPr>
              <a:t>квиллингом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, научиться изготавливать основные формы (плотную спираль, свободную спираль, каплю, стрелу) и из них составлять различные композиции. (от простых до более сложных)</a:t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2. Через занятия </a:t>
            </a:r>
            <a:r>
              <a:rPr lang="ru-RU" sz="2400" i="1" dirty="0" err="1">
                <a:solidFill>
                  <a:srgbClr val="FF0000"/>
                </a:solidFill>
                <a:latin typeface="Times New Roman" pitchFamily="18" charset="0"/>
              </a:rPr>
              <a:t>квиллингом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 повысить уровень развития моторики, мышления, внимания, памяти, творчества.</a:t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3.  В процессе работы развивать и воспитывать в себе такие качества, как усидчивость, аккуратность при выполнении, эстетику, интерес. </a:t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4. Выполнить совместно картины в стиле данной техники для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</a:rPr>
              <a:t>оформления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</a:br>
            <a:endParaRPr lang="ru-RU" sz="2400" i="1" dirty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 5. Заинтересовать и увлечь других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</a:rPr>
              <a:t>учащихся, </a:t>
            </a:r>
            <a:r>
              <a:rPr lang="ru-RU" sz="2400" i="1" dirty="0">
                <a:solidFill>
                  <a:srgbClr val="FF0000"/>
                </a:solidFill>
                <a:latin typeface="Times New Roman" pitchFamily="18" charset="0"/>
              </a:rPr>
              <a:t>оформить выставку своих  работ.</a:t>
            </a:r>
          </a:p>
          <a:p>
            <a:pPr>
              <a:lnSpc>
                <a:spcPct val="80000"/>
              </a:lnSpc>
            </a:pPr>
            <a:endParaRPr lang="ru-RU" sz="1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145824"/>
      </p:ext>
    </p:extLst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43291"/>
            <a:ext cx="8720741" cy="49659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64577" y="3326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модули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80712" y="2996952"/>
            <a:ext cx="144016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6417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4577" y="332656"/>
            <a:ext cx="619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модули</a:t>
            </a:r>
            <a:endParaRPr lang="ru-RU" sz="4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980712" y="2996952"/>
            <a:ext cx="144016" cy="72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http://ejka.ru/uploads/images/2/9/2/e/498/9fad0374bb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40"/>
          <a:stretch/>
        </p:blipFill>
        <p:spPr bwMode="auto">
          <a:xfrm>
            <a:off x="880501" y="1412776"/>
            <a:ext cx="7560839" cy="48245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73660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428625"/>
            <a:ext cx="190500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2"/>
          <p:cNvSpPr>
            <a:spLocks noChangeArrowheads="1"/>
          </p:cNvSpPr>
          <p:nvPr/>
        </p:nvSpPr>
        <p:spPr bwMode="auto">
          <a:xfrm>
            <a:off x="2643188" y="785813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Это заготовки «капля» и «лепесток».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214313" y="1571625"/>
            <a:ext cx="7143750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Тугая спираль. Скрутите ленту и приклейте кончик, не снимая спираль с иглы, чтобы лента не раскрутилась.</a:t>
            </a:r>
          </a:p>
          <a:p>
            <a:pPr eaLnBrk="0" hangingPunct="0"/>
            <a:r>
              <a:rPr lang="ru-RU" sz="1100">
                <a:latin typeface="Calibri" pitchFamily="34" charset="0"/>
                <a:cs typeface="Times New Roman" pitchFamily="18" charset="0"/>
              </a:rPr>
              <a:t>	</a:t>
            </a:r>
            <a:endParaRPr lang="ru-RU"/>
          </a:p>
        </p:txBody>
      </p:sp>
      <p:pic>
        <p:nvPicPr>
          <p:cNvPr id="26629" name="Рисунок 4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63" y="1357313"/>
            <a:ext cx="11430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Рисунок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2500313"/>
            <a:ext cx="11430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Прямоугольник 6"/>
          <p:cNvSpPr>
            <a:spLocks noChangeArrowheads="1"/>
          </p:cNvSpPr>
          <p:nvPr/>
        </p:nvSpPr>
        <p:spPr bwMode="auto">
          <a:xfrm>
            <a:off x="1500188" y="2428875"/>
            <a:ext cx="7215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Свободная спираль. Скрутите ленту, снимите спираль с иглы и, прежде чем приклеить конец, дайте ей раскрутиться.</a:t>
            </a:r>
          </a:p>
        </p:txBody>
      </p:sp>
      <p:sp>
        <p:nvSpPr>
          <p:cNvPr id="26632" name="Прямоугольник 7"/>
          <p:cNvSpPr>
            <a:spLocks noChangeArrowheads="1"/>
          </p:cNvSpPr>
          <p:nvPr/>
        </p:nvSpPr>
        <p:spPr bwMode="auto">
          <a:xfrm>
            <a:off x="214313" y="3714750"/>
            <a:ext cx="7000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Изогнутая капля. Сделайте каплю и загните ее уголок</a:t>
            </a:r>
            <a:r>
              <a:rPr lang="ru-RU">
                <a:latin typeface="Century Schoolbook" pitchFamily="18" charset="0"/>
              </a:rPr>
              <a:t>.</a:t>
            </a:r>
          </a:p>
        </p:txBody>
      </p:sp>
      <p:pic>
        <p:nvPicPr>
          <p:cNvPr id="26633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15188" y="3571875"/>
            <a:ext cx="11430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4" name="Прямоугольник 9"/>
          <p:cNvSpPr>
            <a:spLocks noChangeArrowheads="1"/>
          </p:cNvSpPr>
          <p:nvPr/>
        </p:nvSpPr>
        <p:spPr bwMode="auto">
          <a:xfrm>
            <a:off x="1785938" y="4429125"/>
            <a:ext cx="6929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Глаз. Сделайте свободную спираль и сожмите противоположные стороны, придав ей соответствующую форму</a:t>
            </a:r>
          </a:p>
        </p:txBody>
      </p:sp>
      <p:pic>
        <p:nvPicPr>
          <p:cNvPr id="26635" name="Рисунок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5" y="4429125"/>
            <a:ext cx="11430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6" name="Прямоугольник 11"/>
          <p:cNvSpPr>
            <a:spLocks noChangeArrowheads="1"/>
          </p:cNvSpPr>
          <p:nvPr/>
        </p:nvSpPr>
        <p:spPr bwMode="auto">
          <a:xfrm>
            <a:off x="357188" y="5643563"/>
            <a:ext cx="66436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Полукруг. Сделайте свободную спираль, сожмите два уголка так, чтобы одна сторона заготовки была ровной, а другая – закругленной.	</a:t>
            </a:r>
          </a:p>
        </p:txBody>
      </p:sp>
      <p:pic>
        <p:nvPicPr>
          <p:cNvPr id="26637" name="Рисунок 1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5572125"/>
            <a:ext cx="11430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Прямоугольник 1"/>
          <p:cNvSpPr>
            <a:spLocks noChangeArrowheads="1"/>
          </p:cNvSpPr>
          <p:nvPr/>
        </p:nvSpPr>
        <p:spPr bwMode="auto">
          <a:xfrm>
            <a:off x="2286000" y="214313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entury Schoolbook" pitchFamily="18" charset="0"/>
              </a:rPr>
              <a:t>Птичья лапка. Сделайте свободную спираль, сожмите треугольник, загните два уголка в направлении третьего и сильно прижмите.</a:t>
            </a:r>
          </a:p>
        </p:txBody>
      </p:sp>
      <p:pic>
        <p:nvPicPr>
          <p:cNvPr id="27651" name="Рисунок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1857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3"/>
          <p:cNvSpPr>
            <a:spLocks noChangeArrowheads="1"/>
          </p:cNvSpPr>
          <p:nvPr/>
        </p:nvSpPr>
        <p:spPr bwMode="auto">
          <a:xfrm>
            <a:off x="285750" y="1357313"/>
            <a:ext cx="6929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entury Schoolbook" pitchFamily="18" charset="0"/>
              </a:rPr>
              <a:t>Лист. Сделайте свободную спираль, сожмите ее в виде глаза и загните уголки.</a:t>
            </a:r>
          </a:p>
        </p:txBody>
      </p:sp>
      <p:pic>
        <p:nvPicPr>
          <p:cNvPr id="27653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1214438"/>
            <a:ext cx="15716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1428750" y="2214563"/>
            <a:ext cx="72151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Треугольник. Сделайте свободную спираль и сожмите ее в трех местах.</a:t>
            </a:r>
          </a:p>
          <a:p>
            <a:pPr eaLnBrk="0" hangingPunct="0"/>
            <a:endParaRPr lang="ru-RU"/>
          </a:p>
        </p:txBody>
      </p:sp>
      <p:pic>
        <p:nvPicPr>
          <p:cNvPr id="27655" name="Рисунок 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2143125"/>
            <a:ext cx="11430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6" name="Прямоугольник 7"/>
          <p:cNvSpPr>
            <a:spLocks noChangeArrowheads="1"/>
          </p:cNvSpPr>
          <p:nvPr/>
        </p:nvSpPr>
        <p:spPr bwMode="auto">
          <a:xfrm>
            <a:off x="285750" y="3071813"/>
            <a:ext cx="7000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entury Schoolbook" pitchFamily="18" charset="0"/>
              </a:rPr>
              <a:t>Стрелка. Сделайте свободную спираль, сожмите ее так, чтобы образовался треугольник, и прижмите два его уголка друг к другу.</a:t>
            </a:r>
          </a:p>
        </p:txBody>
      </p:sp>
      <p:pic>
        <p:nvPicPr>
          <p:cNvPr id="27657" name="Рисунок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3" y="2857500"/>
            <a:ext cx="142875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8" name="Rectangle 4"/>
          <p:cNvSpPr>
            <a:spLocks noChangeArrowheads="1"/>
          </p:cNvSpPr>
          <p:nvPr/>
        </p:nvSpPr>
        <p:spPr bwMode="auto">
          <a:xfrm>
            <a:off x="1357313" y="4154488"/>
            <a:ext cx="74295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Конус. Закрутите тугую спираль в виде конуса, приклейте конец ленты, высушите заготовку и только после этого снимите с иглы.</a:t>
            </a:r>
          </a:p>
          <a:p>
            <a:pPr eaLnBrk="0" hangingPunct="0"/>
            <a:endParaRPr lang="ru-RU"/>
          </a:p>
        </p:txBody>
      </p:sp>
      <p:pic>
        <p:nvPicPr>
          <p:cNvPr id="27659" name="Рисунок 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3" y="4143375"/>
            <a:ext cx="1143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0" name="Rectangle 6"/>
          <p:cNvSpPr>
            <a:spLocks noChangeArrowheads="1"/>
          </p:cNvSpPr>
          <p:nvPr/>
        </p:nvSpPr>
        <p:spPr bwMode="auto">
          <a:xfrm>
            <a:off x="285750" y="4897438"/>
            <a:ext cx="7215188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Полумесяц. Сделайте свободную спираль, сожмите уголки и изогните деталь.	</a:t>
            </a:r>
          </a:p>
          <a:p>
            <a:pPr eaLnBrk="0" hangingPunct="0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61" name="Рисунок 8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50" y="4857750"/>
            <a:ext cx="135731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2" name="Rectangle 8"/>
          <p:cNvSpPr>
            <a:spLocks noChangeArrowheads="1"/>
          </p:cNvSpPr>
          <p:nvPr/>
        </p:nvSpPr>
        <p:spPr bwMode="auto">
          <a:xfrm>
            <a:off x="1857375" y="5686425"/>
            <a:ext cx="58578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Ромб. Сделайте глаз и сожмите его уголки, чтобы получился ромб.</a:t>
            </a:r>
          </a:p>
          <a:p>
            <a:pPr eaLnBrk="0" hangingPunct="0"/>
            <a:endParaRPr lang="ru-RU" sz="2000"/>
          </a:p>
        </p:txBody>
      </p:sp>
      <p:pic>
        <p:nvPicPr>
          <p:cNvPr id="27663" name="Рисунок 8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88" y="5643563"/>
            <a:ext cx="128587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571152"/>
              </p:ext>
            </p:extLst>
          </p:nvPr>
        </p:nvGraphicFramePr>
        <p:xfrm>
          <a:off x="899592" y="404664"/>
          <a:ext cx="7560840" cy="61642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3322710296"/>
                    </a:ext>
                  </a:extLst>
                </a:gridCol>
              </a:tblGrid>
              <a:tr h="6164289">
                <a:tc>
                  <a:txBody>
                    <a:bodyPr/>
                    <a:lstStyle/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Снова </a:t>
                      </a: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путь вы собирайтесь:</a:t>
                      </a:r>
                    </a:p>
                    <a:p>
                      <a:pPr marL="2159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в </a:t>
                      </a:r>
                      <a:r>
                        <a:rPr lang="ru-RU" sz="4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 «Правил» отправляйтесь.</a:t>
                      </a:r>
                      <a:endParaRPr lang="ru-RU" sz="4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7624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9772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548680"/>
            <a:ext cx="7272808" cy="367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вертелось и кружилось,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беспорядок превратилось…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Разложите по местам,</a:t>
            </a:r>
            <a:endParaRPr lang="ru-RU" sz="4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понятно было нам.</a:t>
            </a:r>
            <a:endParaRPr lang="ru-RU" sz="4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656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39"/>
            <a:ext cx="8784976" cy="6256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i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правила: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ПРАВИЛА ТЕХНИКИ БЕЗОПАСНОСТИ ПРИ РАБОТЕ С НОЖНИЦАМИ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pc="-14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К</a:t>
            </a:r>
            <a:r>
              <a:rPr lang="ru-RU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лади ножницы на стол так, чтобы они не выступали за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край стола, кольцами к себе.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pc="-1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    работай    тупыми    ножницами,     с    ослабленным шарнирным креплением.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b="1" spc="-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b="1" spc="-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 время резания придерживай материал левой рукой так, </a:t>
            </a:r>
            <a:r>
              <a:rPr lang="ru-RU" b="1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пальцы были в стороне от лезвий ножниц.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</a:t>
            </a:r>
            <a:r>
              <a:rPr lang="ru-RU" spc="-1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держи ножницы концами вверх.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2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    Не   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оставляй ножницы в раскрытом виде.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13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режь ножницами на ходу.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2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pc="-14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подходи к товарищу во время резания.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r>
              <a:rPr lang="ru-RU" spc="-15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Передавай ножницы товарищу только в закрытом виде, кольцами вперед.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 Не играй с ножницами, не подноси их к лицу, используй ножницы только по назначению.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клеем обращаться аккуратно, следить, чтобы он не попадал в глаза;</a:t>
            </a:r>
            <a:endParaRPr lang="ru-RU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Клей наносить при помощи зубочистки.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навести порядок на рабочем столе после окончания занятия;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после окончания работы руки и кисточку промыть водой.</a:t>
            </a:r>
            <a:endParaRPr lang="ru-RU" sz="14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2083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659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применение правил ТБ</a:t>
            </a:r>
            <a:endParaRPr lang="ru-RU" sz="2400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ножницы во время работы -держать  лезвием  к себе.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лезвия ножниц в нерабочем состоянии должны быть разомкнуты;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передавать ножницы разомкнутыми  лезвиями вперёд;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spc="-155" dirty="0"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-         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  работе   с   клеем   пользуйся   пальчиком.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spc="-1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 кисточку и руки после работы вытирай тряпочкой 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Молодцы друзья мои, вы помогли навести порядок в городе.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426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614659"/>
              </p:ext>
            </p:extLst>
          </p:nvPr>
        </p:nvGraphicFramePr>
        <p:xfrm>
          <a:off x="683568" y="548680"/>
          <a:ext cx="7848871" cy="5832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48871">
                  <a:extLst>
                    <a:ext uri="{9D8B030D-6E8A-4147-A177-3AD203B41FA5}">
                      <a16:colId xmlns:a16="http://schemas.microsoft.com/office/drawing/2014/main" val="2808963221"/>
                    </a:ext>
                  </a:extLst>
                </a:gridCol>
              </a:tblGrid>
              <a:tr h="583264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4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Чтоб </a:t>
                      </a: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город Мастеров пройти,</a:t>
                      </a:r>
                    </a:p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4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инструменты ты с собою захвати.</a:t>
                      </a:r>
                      <a:endParaRPr lang="ru-RU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937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245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2411760" y="32831"/>
            <a:ext cx="6303616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Инструменты ,материалы и приспособления</a:t>
            </a:r>
          </a:p>
          <a:p>
            <a:pPr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-карандаш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-линейка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круглыми отверстиями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-стержень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прорезью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-диск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тонкие полоски разноцветной бумаги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зубочистка 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клей ПВА;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ножницы;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салфетки влажные;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ватные палочки (кисточки для клея) и много терпения и усидчивости.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>
              <a:defRPr/>
            </a:pPr>
            <a:endParaRPr lang="ru-RU" sz="2800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3315" name="Рисунок 2" descr="2721797989_89788d97a9_m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928688"/>
            <a:ext cx="18573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PICT0814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93732" y="3961174"/>
            <a:ext cx="18288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4" descr="2513573175_4b3593941b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6819" y="4018446"/>
            <a:ext cx="4170362" cy="236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4" descr="айрис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4354" y="3961174"/>
            <a:ext cx="20002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643813" y="2286000"/>
            <a:ext cx="128587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14291"/>
            <a:ext cx="88924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         КВИЛЛИНГ  </a:t>
            </a:r>
            <a:r>
              <a:rPr lang="ru-RU" sz="28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(бумагокручение) –</a:t>
            </a:r>
          </a:p>
          <a:p>
            <a:pPr>
              <a:defRPr/>
            </a:pP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исскуство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Microsoft JhengHei UI Light" panose="020B0304030504040204" pitchFamily="34" charset="-120"/>
                <a:cs typeface="Times New Roman" panose="02020603050405020304" pitchFamily="18" charset="0"/>
              </a:rPr>
              <a:t> скручивать длинные и узкие полоски бумаги в спиральки, видоизменять их форму и составлять из полученных деталей  объёмные  или плоские композиции.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649" y="3119462"/>
            <a:ext cx="3241003" cy="34528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2700832"/>
            <a:ext cx="3357586" cy="3357586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2132856"/>
            <a:ext cx="3241003" cy="345281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1760" y="23802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rgbClr val="FF0000"/>
                </a:solidFill>
              </a:rPr>
              <a:t>Коллективная работа</a:t>
            </a:r>
            <a:endParaRPr lang="ru-RU" sz="2800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Пошаговый процесс выполнения работы: Шаг 1 . Берем полоски красной бумаги и с помощью зубочистки делаем тугую спираль - ягодки. Таких ягод надо сделать на гроздь – 12 штук, но можно и больше. 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7022"/>
            <a:ext cx="8496944" cy="6050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lla\Desktop\img1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08912" cy="652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lla\Desktop\img1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959" cy="6408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877836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lla\Desktop\img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332656"/>
            <a:ext cx="8604448" cy="61926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851163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lla\Desktop\img1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9560755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lla\Desktop\img1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920880" cy="6120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96289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lla\Desktop\img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6328"/>
            <a:ext cx="8352928" cy="65253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208852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Alla\Desktop\img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352928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81066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lla\Desktop\img2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346348"/>
            <a:ext cx="8568951" cy="6165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5350506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04664"/>
            <a:ext cx="77768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Основное преимущество представленных композиций заключается в том ,что каждую из них можно дополнять новыми элементами, совершенствовать и т.д. Но для начала все же необходимо научиться правильно изготавливать модули и соединять их.</a:t>
            </a:r>
          </a:p>
          <a:p>
            <a:pPr algn="ctr"/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endParaRPr lang="ru-RU" sz="2800" i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В общем, фантазируйте, внимательно осматривайте мир вокруг себя, </a:t>
            </a:r>
          </a:p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и тогда у вас обязательно все получится! </a:t>
            </a:r>
          </a:p>
          <a:p>
            <a:endParaRPr lang="ru-RU" dirty="0" smtClean="0"/>
          </a:p>
          <a:p>
            <a:pPr algn="ctr"/>
            <a:r>
              <a:rPr lang="ru-RU" sz="6000" dirty="0" smtClean="0">
                <a:solidFill>
                  <a:srgbClr val="C00000"/>
                </a:solidFill>
                <a:latin typeface="Gabriola" pitchFamily="82" charset="0"/>
                <a:ea typeface="MingLiU-ExtB" pitchFamily="18" charset="-120"/>
                <a:cs typeface="David" pitchFamily="34" charset="-79"/>
              </a:rPr>
              <a:t>УДАЧИ ВАМ 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 descr="070323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0" y="1198114"/>
            <a:ext cx="3014663" cy="460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Рисунок 1" descr="34043086_TwoBoxes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198114"/>
            <a:ext cx="4824535" cy="469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0800000" flipV="1">
            <a:off x="2321718" y="18202"/>
            <a:ext cx="648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в технике КВИЛЛИНГ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0810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Рисунок 2" descr="35179099_peachcase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26445" y="1137889"/>
            <a:ext cx="4095750" cy="458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34438548_DSCN074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2" y="947464"/>
            <a:ext cx="4214812" cy="4963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 rot="10800000" flipV="1">
            <a:off x="2321718" y="18202"/>
            <a:ext cx="64889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Изделия в технике КВИЛЛИНГ</a:t>
            </a:r>
            <a:endParaRPr lang="ru-RU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2399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9" descr="elk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30324"/>
            <a:ext cx="342021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3" descr="quilling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99615" y="4121956"/>
            <a:ext cx="3344769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3" descr="33165624_070323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427984" y="332656"/>
            <a:ext cx="448885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66509650c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16632"/>
            <a:ext cx="43204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7" descr="48772741_1253117466_1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040" y="2348880"/>
            <a:ext cx="4000500" cy="413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08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16" y="224644"/>
            <a:ext cx="88275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112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946709"/>
              </p:ext>
            </p:extLst>
          </p:nvPr>
        </p:nvGraphicFramePr>
        <p:xfrm>
          <a:off x="611560" y="476672"/>
          <a:ext cx="8064896" cy="61206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4896">
                  <a:extLst>
                    <a:ext uri="{9D8B030D-6E8A-4147-A177-3AD203B41FA5}">
                      <a16:colId xmlns:a16="http://schemas.microsoft.com/office/drawing/2014/main" val="3240036886"/>
                    </a:ext>
                  </a:extLst>
                </a:gridCol>
              </a:tblGrid>
              <a:tr h="612067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Собери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своих друзей,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Отправляйтесь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путь скорей.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Чтобы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узнать…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Надо </a:t>
                      </a:r>
                      <a:r>
                        <a:rPr lang="ru-RU" sz="3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тайну разгадать…</a:t>
                      </a:r>
                      <a:endParaRPr lang="ru-RU" sz="3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210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23356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Мастер-класс КВИЛЛ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Мастер-класс КВИЛЛИНГ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Мастер-класс КВИЛЛИНГ</Template>
  <TotalTime>358</TotalTime>
  <Words>715</Words>
  <Application>Microsoft Office PowerPoint</Application>
  <PresentationFormat>Экран (4:3)</PresentationFormat>
  <Paragraphs>135</Paragraphs>
  <Slides>39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52" baseType="lpstr">
      <vt:lpstr>Microsoft JhengHei UI Light</vt:lpstr>
      <vt:lpstr>MingLiU-ExtB</vt:lpstr>
      <vt:lpstr>Arial</vt:lpstr>
      <vt:lpstr>Calibri</vt:lpstr>
      <vt:lpstr>Century Schoolbook</vt:lpstr>
      <vt:lpstr>Comic Sans MS</vt:lpstr>
      <vt:lpstr>David</vt:lpstr>
      <vt:lpstr>Gabriola</vt:lpstr>
      <vt:lpstr>PT Sans</vt:lpstr>
      <vt:lpstr>Symbol</vt:lpstr>
      <vt:lpstr>Times New Roman</vt:lpstr>
      <vt:lpstr>1_Мастер-класс КВИЛЛИНГ</vt:lpstr>
      <vt:lpstr>Мастер-класс КВИЛЛИНГ</vt:lpstr>
      <vt:lpstr>Открытое занятие по дополнительной общеобразовательной программе «Работа с природным материалом»  Тема: « Квиллинг – бумажные узелки. Путешествие по бумажной стране»   </vt:lpstr>
      <vt:lpstr>Цель: научиться новой техники обработки бумаги – квиллингу.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Кроссворд «Тайна»</vt:lpstr>
      <vt:lpstr>Квиллинг. Историческая справка.</vt:lpstr>
      <vt:lpstr>Презентация PowerPoint</vt:lpstr>
      <vt:lpstr>Презентация PowerPoint</vt:lpstr>
      <vt:lpstr>Презентация PowerPoint</vt:lpstr>
      <vt:lpstr>Квиллинг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КВИЛЛИНГА</dc:title>
  <dc:creator>Ирина Никитенко</dc:creator>
  <cp:lastModifiedBy>Alla</cp:lastModifiedBy>
  <cp:revision>11</cp:revision>
  <dcterms:created xsi:type="dcterms:W3CDTF">2015-10-20T20:21:50Z</dcterms:created>
  <dcterms:modified xsi:type="dcterms:W3CDTF">2024-12-23T16:29:15Z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1805429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