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9" r:id="rId3"/>
    <p:sldId id="262" r:id="rId4"/>
    <p:sldId id="267" r:id="rId5"/>
    <p:sldId id="310" r:id="rId6"/>
    <p:sldId id="318" r:id="rId7"/>
    <p:sldId id="313" r:id="rId8"/>
    <p:sldId id="264" r:id="rId9"/>
    <p:sldId id="319" r:id="rId10"/>
    <p:sldId id="309" r:id="rId11"/>
    <p:sldId id="284" r:id="rId12"/>
    <p:sldId id="326" r:id="rId13"/>
    <p:sldId id="323" r:id="rId14"/>
    <p:sldId id="277" r:id="rId15"/>
    <p:sldId id="328" r:id="rId16"/>
    <p:sldId id="317" r:id="rId17"/>
    <p:sldId id="315" r:id="rId18"/>
    <p:sldId id="303" r:id="rId19"/>
    <p:sldId id="305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9" autoAdjust="0"/>
    <p:restoredTop sz="79430" autoAdjust="0"/>
  </p:normalViewPr>
  <p:slideViewPr>
    <p:cSldViewPr>
      <p:cViewPr>
        <p:scale>
          <a:sx n="64" d="100"/>
          <a:sy n="64" d="100"/>
        </p:scale>
        <p:origin x="-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86E70-CBA9-4C88-A36B-0177A4EDAD79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8ACE5-1D87-4AF6-B8B9-84F1DE6CCD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0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8ACE5-1D87-4AF6-B8B9-84F1DE6CCD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3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8ACE5-1D87-4AF6-B8B9-84F1DE6CCDB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2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74EF-B366-433D-8C1E-D8B5C5E03DE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175-6D3E-457E-830D-732846600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9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74EF-B366-433D-8C1E-D8B5C5E03DE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175-6D3E-457E-830D-732846600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1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74EF-B366-433D-8C1E-D8B5C5E03DE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175-6D3E-457E-830D-732846600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4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74EF-B366-433D-8C1E-D8B5C5E03DE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175-6D3E-457E-830D-732846600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4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74EF-B366-433D-8C1E-D8B5C5E03DE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175-6D3E-457E-830D-732846600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1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74EF-B366-433D-8C1E-D8B5C5E03DE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175-6D3E-457E-830D-732846600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8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74EF-B366-433D-8C1E-D8B5C5E03DE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175-6D3E-457E-830D-732846600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5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74EF-B366-433D-8C1E-D8B5C5E03DE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175-6D3E-457E-830D-732846600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2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74EF-B366-433D-8C1E-D8B5C5E03DE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175-6D3E-457E-830D-732846600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9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74EF-B366-433D-8C1E-D8B5C5E03DE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175-6D3E-457E-830D-732846600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5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74EF-B366-433D-8C1E-D8B5C5E03DE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175-6D3E-457E-830D-732846600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2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E74EF-B366-433D-8C1E-D8B5C5E03DE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3D175-6D3E-457E-830D-732846600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3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/>
            </a:r>
            <a:br>
              <a:rPr lang="ru-RU" sz="9600" dirty="0" smtClean="0">
                <a:solidFill>
                  <a:srgbClr val="FF0000"/>
                </a:solidFill>
              </a:rPr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064896" cy="588071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«Изготовление образца вязания крючком столбиками  без </a:t>
            </a:r>
            <a:r>
              <a:rPr lang="ru-RU" sz="4800" b="1" dirty="0" err="1" smtClean="0">
                <a:solidFill>
                  <a:srgbClr val="FF0000"/>
                </a:solidFill>
              </a:rPr>
              <a:t>накида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Подготовила педагог дополнительного образования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Ирина </a:t>
            </a:r>
            <a:r>
              <a:rPr lang="ru-RU" sz="2400" b="1" smtClean="0">
                <a:solidFill>
                  <a:srgbClr val="FF0000"/>
                </a:solidFill>
              </a:rPr>
              <a:t>Николаевна </a:t>
            </a:r>
            <a:r>
              <a:rPr lang="ru-RU" sz="2400" b="1" smtClean="0">
                <a:solidFill>
                  <a:srgbClr val="FF0000"/>
                </a:solidFill>
              </a:rPr>
              <a:t>Кондрыко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Правила безопасности труда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Крючки должны  быть хорошо отшлифованы.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Нельзя делать резких движений с крючком в направлении сидящего человека.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 бросайте  крючки после работы, а убирайте в определённое место.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Ножницы должны лежать с сомкнутыми лезвиями, передавать их следует кольцами вперёд.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28"/>
            <a:ext cx="8229600" cy="571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14-014-Stolbik-bez-nakida (1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1538" y="571480"/>
            <a:ext cx="7249063" cy="578647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026"/>
            <a:ext cx="9396536" cy="6848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9" y="2204864"/>
            <a:ext cx="5667051" cy="34710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78435" y="548680"/>
            <a:ext cx="6387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Столбик без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накида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Dmitriy_Malikov_-_Leti_(Pesnya_Vypusknize)_(minu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3773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Строение столбика</a:t>
            </a:r>
            <a:endParaRPr lang="ru-RU" sz="7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15294"/>
            <a:ext cx="6096000" cy="4295775"/>
          </a:xfrm>
        </p:spPr>
      </p:pic>
    </p:spTree>
    <p:extLst>
      <p:ext uri="{BB962C8B-B14F-4D97-AF65-F5344CB8AC3E}">
        <p14:creationId xmlns:p14="http://schemas.microsoft.com/office/powerpoint/2010/main" val="26461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Показатели качества выполненной работы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Изделие должно быть плоским.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Края в изделии должны быть ровными.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Аккуратность выполненной работы.</a:t>
            </a:r>
          </a:p>
          <a:p>
            <a:r>
              <a:rPr lang="ru-RU" sz="4000" b="1" dirty="0" smtClean="0">
                <a:solidFill>
                  <a:schemeClr val="tx2"/>
                </a:solidFill>
              </a:rPr>
              <a:t>Петли должны быть одного размера.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29566" cy="128588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Практическая работа</a:t>
            </a:r>
            <a:br>
              <a:rPr lang="ru-RU" sz="4000" b="1" dirty="0" smtClean="0"/>
            </a:br>
            <a:r>
              <a:rPr lang="ru-RU" sz="4000" b="1" dirty="0" smtClean="0"/>
              <a:t>Вязание основных видов петель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988840"/>
            <a:ext cx="5760640" cy="450057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цепочка воздушных петель ; </a:t>
            </a: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столбик без 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</a:rPr>
              <a:t>накида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28"/>
            <a:ext cx="8229600" cy="571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14-014-Stolbik-bez-nakida (1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1538" y="571480"/>
            <a:ext cx="7249063" cy="578647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026"/>
            <a:ext cx="9396536" cy="6848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9" y="2204864"/>
            <a:ext cx="5667051" cy="34710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78435" y="548680"/>
            <a:ext cx="6387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Столбик без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накида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Dmitriy_Malikov_-_Leti_(Pesnya_Vypusknize)_(minu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3773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Показатели качества выполненной работы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Изделие должно быть плоским.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Края в изделии должны быть ровными.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Аккуратность выполненной работы.</a:t>
            </a:r>
          </a:p>
          <a:p>
            <a:r>
              <a:rPr lang="ru-RU" sz="4000" b="1" dirty="0" smtClean="0">
                <a:solidFill>
                  <a:schemeClr val="tx2"/>
                </a:solidFill>
              </a:rPr>
              <a:t>Петли должны быть одного размера.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47248" cy="114300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Закрепление 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изученного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материала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52525"/>
            <a:ext cx="8229600" cy="550547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Вопросы: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. Как нужно держать крючок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Как ручку и как столовый нож.</a:t>
            </a:r>
          </a:p>
        </p:txBody>
      </p:sp>
    </p:spTree>
    <p:extLst>
      <p:ext uri="{BB962C8B-B14F-4D97-AF65-F5344CB8AC3E}">
        <p14:creationId xmlns:p14="http://schemas.microsoft.com/office/powerpoint/2010/main" val="1591749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ru-RU" dirty="0">
                <a:solidFill>
                  <a:srgbClr val="FF0000"/>
                </a:solidFill>
              </a:rPr>
              <a:t>. Какие изделия вяжут </a:t>
            </a:r>
            <a:r>
              <a:rPr lang="ru-RU" dirty="0" smtClean="0">
                <a:solidFill>
                  <a:srgbClr val="FF0000"/>
                </a:solidFill>
              </a:rPr>
              <a:t>столбиками  без </a:t>
            </a:r>
            <a:r>
              <a:rPr lang="ru-RU" dirty="0" err="1">
                <a:solidFill>
                  <a:srgbClr val="FF0000"/>
                </a:solidFill>
              </a:rPr>
              <a:t>накида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Изделия, имеющие плотную ровную поверхность, вяжут столбиками без </a:t>
            </a:r>
            <a:r>
              <a:rPr lang="ru-RU" dirty="0" err="1" smtClean="0">
                <a:solidFill>
                  <a:srgbClr val="FF0000"/>
                </a:solidFill>
              </a:rPr>
              <a:t>накида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9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3</a:t>
            </a:r>
            <a:r>
              <a:rPr lang="ru-RU" dirty="0">
                <a:solidFill>
                  <a:srgbClr val="C00000"/>
                </a:solidFill>
              </a:rPr>
              <a:t>. Что означает номер крючка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Толщина крючка обозначается номером,    который соответствует диаметру крючка в миллиметрах.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Из истории вязания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4681" y="1188756"/>
            <a:ext cx="4359285" cy="457980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Rymen"/>
              </a:rPr>
              <a:t>Вспомним древнегреческий миф о Тезее и Ариадне. Тезей спас Ариадну от Минотавра –чудовища с головой быка и человеческим торсом. Чтобы герой не заблудился в лабиринте Минотавра, Ариадна дала ему клубок. Размотавшаяся нить указала обратный путь. Из этого мифа следует, что древние греки знали вязание. И шерстяная нить, подобно нити Ариадны, уводит нас сквозь лабиринт столетий в седую древность. </a:t>
            </a:r>
            <a:endParaRPr lang="ru-RU" sz="1800" b="1" dirty="0">
              <a:solidFill>
                <a:srgbClr val="002060"/>
              </a:solidFill>
              <a:latin typeface="Rymen"/>
            </a:endParaRPr>
          </a:p>
        </p:txBody>
      </p:sp>
      <p:pic>
        <p:nvPicPr>
          <p:cNvPr id="4" name="Рисунок 3" descr="e6717d0c07d6eaedd141b78e8a8511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81" y="1196752"/>
            <a:ext cx="3600400" cy="486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6000" b="1" dirty="0" smtClean="0">
                <a:solidFill>
                  <a:srgbClr val="CC0099"/>
                </a:solidFill>
                <a:latin typeface="Corsiva" charset="0"/>
                <a:ea typeface="Times New Roman" pitchFamily="18" charset="0"/>
                <a:cs typeface="Times New Roman" pitchFamily="18" charset="0"/>
              </a:rPr>
              <a:t> Закончи фразу: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6000" dirty="0" smtClean="0">
                <a:solidFill>
                  <a:srgbClr val="0000FF"/>
                </a:solidFill>
                <a:latin typeface="Corsiva" charset="0"/>
                <a:ea typeface="Times New Roman" pitchFamily="18" charset="0"/>
                <a:cs typeface="Times New Roman" pitchFamily="18" charset="0"/>
              </a:rPr>
              <a:t>  сегодня я узнала</a:t>
            </a:r>
            <a:r>
              <a:rPr lang="ru-RU" sz="6000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….</a:t>
            </a:r>
            <a:endParaRPr lang="ru-RU" sz="6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6000" dirty="0" smtClean="0">
                <a:solidFill>
                  <a:srgbClr val="0000FF"/>
                </a:solidFill>
                <a:latin typeface="Corsiva" charset="0"/>
                <a:ea typeface="Times New Roman" pitchFamily="18" charset="0"/>
                <a:cs typeface="Times New Roman" pitchFamily="18" charset="0"/>
              </a:rPr>
              <a:t>  я поняла….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6000" dirty="0">
                <a:solidFill>
                  <a:srgbClr val="0000FF"/>
                </a:solidFill>
                <a:latin typeface="Corsiva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0000FF"/>
                </a:solidFill>
                <a:latin typeface="Corsiva" charset="0"/>
                <a:ea typeface="Times New Roman" pitchFamily="18" charset="0"/>
                <a:cs typeface="Times New Roman" pitchFamily="18" charset="0"/>
              </a:rPr>
              <a:t> меня удивило….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6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0000FF"/>
                </a:solidFill>
                <a:cs typeface="Times New Roman" pitchFamily="18" charset="0"/>
              </a:rPr>
              <a:t> Я </a:t>
            </a:r>
            <a:r>
              <a:rPr lang="ru-RU" sz="6600" dirty="0" smtClean="0">
                <a:solidFill>
                  <a:srgbClr val="0000FF"/>
                </a:solidFill>
                <a:cs typeface="Times New Roman" pitchFamily="18" charset="0"/>
              </a:rPr>
              <a:t>научилась</a:t>
            </a:r>
            <a:r>
              <a:rPr lang="ru-RU" sz="6000" dirty="0" smtClean="0">
                <a:solidFill>
                  <a:srgbClr val="0000FF"/>
                </a:solidFill>
                <a:cs typeface="Times New Roman" pitchFamily="18" charset="0"/>
              </a:rPr>
              <a:t>….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642966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642918"/>
            <a:ext cx="3929090" cy="562612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Rymen"/>
              </a:rPr>
              <a:t>Вязание – способ изготовления одежды, бывает ручное (на спицах или  крючком) и машинное. В одной из гробниц фараонов был найден детский вязаный носок. Большой палец был вывязан отдельно, так как в то время носили обувь, похожую на нашу пляжную. В 5 В. Вязание процветает на Востоке и примерно в 9 в. попадает в Европу.</a:t>
            </a:r>
            <a:endParaRPr lang="ru-RU" sz="2000" b="1" dirty="0">
              <a:latin typeface="Rymen"/>
            </a:endParaRPr>
          </a:p>
        </p:txBody>
      </p:sp>
      <p:pic>
        <p:nvPicPr>
          <p:cNvPr id="4" name="Рисунок 3" descr="ag4d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3976734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71440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14-014-Projdja-cherez-veka-vjazanie-doshlo-do-nashikh-dnej-stalo-oche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174" y="428625"/>
            <a:ext cx="8096251" cy="6072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р2без ответо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370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р2без ответо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50" name="Picture 2" descr="F:\кр2ответ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650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370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Тесты по теме «Вязание крючком»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849185"/>
              </p:ext>
            </p:extLst>
          </p:nvPr>
        </p:nvGraphicFramePr>
        <p:xfrm>
          <a:off x="467544" y="1268760"/>
          <a:ext cx="8352930" cy="54006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04456"/>
                <a:gridCol w="4248474"/>
              </a:tblGrid>
              <a:tr h="5400600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800" dirty="0" smtClean="0"/>
                        <a:t>1. Нити для вязания крючком:</a:t>
                      </a:r>
                    </a:p>
                    <a:p>
                      <a:pPr algn="l"/>
                      <a:r>
                        <a:rPr lang="ru-RU" sz="2800" b="0" u="none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800" b="0" u="non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sz="2800" b="1" u="sng" dirty="0" smtClean="0">
                          <a:solidFill>
                            <a:srgbClr val="FF0000"/>
                          </a:solidFill>
                        </a:rPr>
                        <a:t>шерстяные, хлопковые </a:t>
                      </a:r>
                    </a:p>
                    <a:p>
                      <a:pPr algn="l"/>
                      <a:r>
                        <a:rPr lang="ru-RU" sz="2800" dirty="0" smtClean="0"/>
                        <a:t>б) льняные</a:t>
                      </a:r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2. Способы удержания крючка в руке:</a:t>
                      </a:r>
                    </a:p>
                    <a:p>
                      <a:r>
                        <a:rPr lang="ru-RU" sz="2800" b="0" u="none" dirty="0" smtClean="0">
                          <a:solidFill>
                            <a:schemeClr val="tx1"/>
                          </a:solidFill>
                        </a:rPr>
                        <a:t>а) как  палку</a:t>
                      </a:r>
                    </a:p>
                    <a:p>
                      <a:r>
                        <a:rPr lang="ru-RU" sz="2800" b="1" u="sng" dirty="0" smtClean="0">
                          <a:solidFill>
                            <a:srgbClr val="FF0000"/>
                          </a:solidFill>
                        </a:rPr>
                        <a:t>б) как столовый нож</a:t>
                      </a:r>
                    </a:p>
                    <a:p>
                      <a:r>
                        <a:rPr lang="ru-RU" sz="2800" b="1" dirty="0" smtClean="0"/>
                        <a:t>     </a:t>
                      </a:r>
                      <a:r>
                        <a:rPr lang="ru-RU" sz="2800" dirty="0" smtClean="0"/>
                        <a:t>  </a:t>
                      </a:r>
                      <a:endParaRPr lang="ru-RU" sz="2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 Толщина крючка обозначается:</a:t>
                      </a:r>
                    </a:p>
                    <a:p>
                      <a:r>
                        <a:rPr lang="ru-RU" sz="2800" b="1" u="sng" dirty="0" smtClean="0">
                          <a:solidFill>
                            <a:srgbClr val="FF0000"/>
                          </a:solidFill>
                        </a:rPr>
                        <a:t>а) номером</a:t>
                      </a:r>
                    </a:p>
                    <a:p>
                      <a:r>
                        <a:rPr lang="ru-RU" sz="2800" dirty="0" smtClean="0"/>
                        <a:t>б) буквой</a:t>
                      </a:r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4.Чем больше цифра на крючке тем:</a:t>
                      </a:r>
                    </a:p>
                    <a:p>
                      <a:r>
                        <a:rPr lang="ru-RU" sz="2800" dirty="0" smtClean="0"/>
                        <a:t>а) крючок тоньше</a:t>
                      </a:r>
                    </a:p>
                    <a:p>
                      <a:r>
                        <a:rPr lang="ru-RU" sz="2800" b="1" u="sng" dirty="0" smtClean="0">
                          <a:solidFill>
                            <a:srgbClr val="FF0000"/>
                          </a:solidFill>
                        </a:rPr>
                        <a:t>б)</a:t>
                      </a:r>
                      <a:r>
                        <a:rPr lang="ru-RU" sz="2800" b="1" u="sng" baseline="0" dirty="0" smtClean="0">
                          <a:solidFill>
                            <a:srgbClr val="FF0000"/>
                          </a:solidFill>
                        </a:rPr>
                        <a:t> крючок толще</a:t>
                      </a:r>
                      <a:endParaRPr lang="ru-RU" sz="28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28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2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714536"/>
            <a:ext cx="8229600" cy="13573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15370" cy="607223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Rymen"/>
              </a:rPr>
              <a:t>Вязание отгоняет мрачные мысли, успокаивает, улучшает настроение. При вязании человек  проявляет фантазию в выборе изделия, цветового сочетания,  отделки.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Rymen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Rymen"/>
            </a:endParaRPr>
          </a:p>
        </p:txBody>
      </p:sp>
      <p:pic>
        <p:nvPicPr>
          <p:cNvPr id="4" name="Рисунок 3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643314"/>
            <a:ext cx="2143140" cy="2786082"/>
          </a:xfrm>
          <a:prstGeom prst="rect">
            <a:avLst/>
          </a:prstGeom>
        </p:spPr>
      </p:pic>
      <p:pic>
        <p:nvPicPr>
          <p:cNvPr id="5" name="Рисунок 4" descr="i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500438"/>
            <a:ext cx="2143140" cy="2928958"/>
          </a:xfrm>
          <a:prstGeom prst="rect">
            <a:avLst/>
          </a:prstGeom>
        </p:spPr>
      </p:pic>
      <p:pic>
        <p:nvPicPr>
          <p:cNvPr id="6" name="Рисунок 5" descr="i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00438"/>
            <a:ext cx="1876431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Вязание должно приносить только пользу, поэтому важно помнить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Сядьте удобнее, откиньтесь на спинку дивана, кресла, стула.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468</Words>
  <Application>Microsoft Office PowerPoint</Application>
  <PresentationFormat>Экран (4:3)</PresentationFormat>
  <Paragraphs>65</Paragraphs>
  <Slides>20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</vt:lpstr>
      <vt:lpstr>Из истории вязания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Тесты по теме «Вязание крючком»</vt:lpstr>
      <vt:lpstr>Презентация PowerPoint</vt:lpstr>
      <vt:lpstr>Вязание должно приносить только пользу, поэтому важно помнить:</vt:lpstr>
      <vt:lpstr>Правила безопасности труда</vt:lpstr>
      <vt:lpstr>Презентация PowerPoint</vt:lpstr>
      <vt:lpstr>Строение столбика</vt:lpstr>
      <vt:lpstr>Показатели качества выполненной работы</vt:lpstr>
      <vt:lpstr>Практическая работа Вязание основных видов петель:</vt:lpstr>
      <vt:lpstr>Презентация PowerPoint</vt:lpstr>
      <vt:lpstr>Показатели качества выполненной работы</vt:lpstr>
      <vt:lpstr>Закрепление изученного материала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Вязание крючком</dc:title>
  <dc:creator>Olay</dc:creator>
  <cp:lastModifiedBy>007</cp:lastModifiedBy>
  <cp:revision>143</cp:revision>
  <dcterms:created xsi:type="dcterms:W3CDTF">2015-01-19T20:52:00Z</dcterms:created>
  <dcterms:modified xsi:type="dcterms:W3CDTF">2023-06-14T15:20:33Z</dcterms:modified>
</cp:coreProperties>
</file>