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4" r:id="rId3"/>
    <p:sldId id="259" r:id="rId4"/>
    <p:sldId id="260" r:id="rId5"/>
    <p:sldId id="261" r:id="rId6"/>
    <p:sldId id="262" r:id="rId7"/>
    <p:sldId id="263" r:id="rId8"/>
    <p:sldId id="265" r:id="rId9"/>
    <p:sldId id="287" r:id="rId10"/>
    <p:sldId id="266" r:id="rId11"/>
    <p:sldId id="268" r:id="rId12"/>
    <p:sldId id="271" r:id="rId13"/>
    <p:sldId id="267" r:id="rId14"/>
    <p:sldId id="269" r:id="rId15"/>
    <p:sldId id="272" r:id="rId16"/>
    <p:sldId id="281" r:id="rId17"/>
    <p:sldId id="275" r:id="rId18"/>
    <p:sldId id="273" r:id="rId19"/>
    <p:sldId id="274" r:id="rId20"/>
    <p:sldId id="277" r:id="rId21"/>
    <p:sldId id="276" r:id="rId22"/>
    <p:sldId id="280" r:id="rId23"/>
    <p:sldId id="278" r:id="rId24"/>
    <p:sldId id="279" r:id="rId25"/>
    <p:sldId id="284" r:id="rId26"/>
    <p:sldId id="285"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72"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14.06.2023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1094;&#1074;&#1077;&#1090;&#1099;%20&#1082;&#1088;&#1102;&#1095;&#1082;&#1086;&#1084;/98573638_yu8.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1094;&#1074;&#1077;&#1090;&#1099;%20&#1082;&#1088;&#1102;&#1095;&#1082;&#1086;&#1084;/98573639_yu9.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1094;&#1074;&#1077;&#1090;&#1099;%20&#1082;&#1088;&#1102;&#1095;&#1082;&#1086;&#1084;/98573640_yu10.jpg"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1094;&#1074;&#1077;&#1090;&#1099;%20&#1082;&#1088;&#1102;&#1095;&#1082;&#1086;&#1084;/98573641_yu11.jpg"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1094;&#1074;&#1077;&#1090;&#1099;%20&#1082;&#1088;&#1102;&#1095;&#1082;&#1086;&#1084;/98573637_yu7.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251520" y="836712"/>
            <a:ext cx="8496944" cy="2123658"/>
          </a:xfrm>
          <a:prstGeom prst="rect">
            <a:avLst/>
          </a:prstGeom>
          <a:noFill/>
        </p:spPr>
        <p:txBody>
          <a:bodyPr wrap="square" rtlCol="0">
            <a:spAutoFit/>
          </a:bodyPr>
          <a:lstStyle/>
          <a:p>
            <a:pPr lvl="0" algn="ctr"/>
            <a:r>
              <a:rPr lang="ru-RU" sz="6600" b="1">
                <a:solidFill>
                  <a:prstClr val="black"/>
                </a:solidFill>
                <a:latin typeface="Times New Roman" panose="02020603050405020304" pitchFamily="18" charset="0"/>
                <a:cs typeface="Times New Roman" panose="02020603050405020304" pitchFamily="18" charset="0"/>
              </a:rPr>
              <a:t>Вязание </a:t>
            </a:r>
            <a:r>
              <a:rPr lang="ru-RU" sz="6600" b="1" smtClean="0">
                <a:solidFill>
                  <a:prstClr val="black"/>
                </a:solidFill>
                <a:latin typeface="Times New Roman" panose="02020603050405020304" pitchFamily="18" charset="0"/>
                <a:cs typeface="Times New Roman" panose="02020603050405020304" pitchFamily="18" charset="0"/>
              </a:rPr>
              <a:t>крючком</a:t>
            </a:r>
            <a:endParaRPr lang="ru-RU" sz="6600" b="1" dirty="0" smtClean="0">
              <a:solidFill>
                <a:prstClr val="black"/>
              </a:solidFill>
              <a:latin typeface="Times New Roman" panose="02020603050405020304" pitchFamily="18" charset="0"/>
              <a:cs typeface="Times New Roman" panose="02020603050405020304" pitchFamily="18" charset="0"/>
            </a:endParaRPr>
          </a:p>
          <a:p>
            <a:pPr lvl="0" algn="ctr"/>
            <a:endParaRPr lang="ru-RU" sz="6600" b="1"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95936" y="5589240"/>
            <a:ext cx="4752528" cy="646331"/>
          </a:xfrm>
          <a:prstGeom prst="rect">
            <a:avLst/>
          </a:prstGeom>
          <a:noFill/>
        </p:spPr>
        <p:txBody>
          <a:bodyPr wrap="square" rtlCol="0">
            <a:spAutoFit/>
          </a:bodyPr>
          <a:lstStyle/>
          <a:p>
            <a:pPr lvl="0"/>
            <a:r>
              <a:rPr lang="ru-RU" b="1" dirty="0" smtClean="0">
                <a:solidFill>
                  <a:prstClr val="black"/>
                </a:solidFill>
                <a:latin typeface="Times New Roman" panose="02020603050405020304" pitchFamily="18" charset="0"/>
                <a:cs typeface="Times New Roman" panose="02020603050405020304" pitchFamily="18" charset="0"/>
              </a:rPr>
              <a:t>Подготовила педагог дополнительного образования Ирина Николаевна </a:t>
            </a:r>
            <a:r>
              <a:rPr lang="ru-RU" b="1" dirty="0" err="1" smtClean="0">
                <a:solidFill>
                  <a:prstClr val="black"/>
                </a:solidFill>
                <a:latin typeface="Times New Roman" panose="02020603050405020304" pitchFamily="18" charset="0"/>
                <a:cs typeface="Times New Roman" panose="02020603050405020304" pitchFamily="18" charset="0"/>
              </a:rPr>
              <a:t>Кондрыко</a:t>
            </a:r>
            <a:endParaRPr lang="ru-RU"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31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476672"/>
            <a:ext cx="5904656" cy="707886"/>
          </a:xfrm>
          <a:prstGeom prst="rect">
            <a:avLst/>
          </a:prstGeom>
          <a:noFill/>
        </p:spPr>
        <p:txBody>
          <a:bodyPr wrap="square" rtlCol="0">
            <a:spAutoFit/>
          </a:bodyPr>
          <a:lstStyle/>
          <a:p>
            <a:pPr algn="ctr"/>
            <a:r>
              <a:rPr lang="ru-RU" sz="4000" b="1" dirty="0" smtClean="0">
                <a:latin typeface="Times New Roman" panose="02020603050405020304" pitchFamily="18" charset="0"/>
                <a:cs typeface="Times New Roman" panose="02020603050405020304" pitchFamily="18" charset="0"/>
                <a:hlinkClick r:id="rId2" action="ppaction://hlinkfile"/>
              </a:rPr>
              <a:t>Воздушная </a:t>
            </a:r>
            <a:r>
              <a:rPr lang="ru-RU" sz="4000" b="1" dirty="0" smtClean="0">
                <a:latin typeface="Times New Roman" panose="02020603050405020304" pitchFamily="18" charset="0"/>
                <a:cs typeface="Times New Roman" panose="02020603050405020304" pitchFamily="18" charset="0"/>
              </a:rPr>
              <a:t>петля</a:t>
            </a:r>
            <a:endParaRPr lang="ru-RU" sz="4000" b="1" dirty="0">
              <a:latin typeface="Times New Roman" panose="02020603050405020304" pitchFamily="18" charset="0"/>
              <a:cs typeface="Times New Roman" panose="02020603050405020304" pitchFamily="18" charset="0"/>
            </a:endParaRPr>
          </a:p>
        </p:txBody>
      </p:sp>
      <p:pic>
        <p:nvPicPr>
          <p:cNvPr id="2050" name="Picture 2" descr="C:\Users\Гость\Desktop\цветы крючком\0_2270a_11cc372a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7920880" cy="454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979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836712"/>
            <a:ext cx="5112568" cy="769441"/>
          </a:xfrm>
          <a:prstGeom prst="rect">
            <a:avLst/>
          </a:prstGeom>
          <a:noFill/>
        </p:spPr>
        <p:txBody>
          <a:bodyPr wrap="square" rtlCol="0">
            <a:spAutoFit/>
          </a:bodyPr>
          <a:lstStyle/>
          <a:p>
            <a:pPr algn="ctr"/>
            <a:r>
              <a:rPr lang="ru-RU" sz="4400" b="1" dirty="0" err="1" smtClean="0">
                <a:latin typeface="Times New Roman" panose="02020603050405020304" pitchFamily="18" charset="0"/>
                <a:cs typeface="Times New Roman" panose="02020603050405020304" pitchFamily="18" charset="0"/>
                <a:hlinkClick r:id="rId2" action="ppaction://hlinkfile"/>
              </a:rPr>
              <a:t>Полустолбик</a:t>
            </a:r>
            <a:r>
              <a:rPr lang="ru-RU" sz="4400" b="1" dirty="0" smtClean="0">
                <a:latin typeface="Times New Roman" panose="02020603050405020304" pitchFamily="18" charset="0"/>
                <a:cs typeface="Times New Roman" panose="02020603050405020304" pitchFamily="18" charset="0"/>
              </a:rPr>
              <a:t>.</a:t>
            </a:r>
            <a:endParaRPr lang="ru-RU" sz="4400" b="1" dirty="0">
              <a:latin typeface="Times New Roman" panose="02020603050405020304" pitchFamily="18" charset="0"/>
              <a:cs typeface="Times New Roman" panose="02020603050405020304" pitchFamily="18" charset="0"/>
            </a:endParaRPr>
          </a:p>
        </p:txBody>
      </p:sp>
      <p:pic>
        <p:nvPicPr>
          <p:cNvPr id="3074" name="Picture 2" descr="C:\Users\Гость\Desktop\цветы крючком\0_2270b_764cfaaf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44825"/>
            <a:ext cx="676875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018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Гость\Desktop\цветы крючком\0_2270c_bcedc1f5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76450"/>
            <a:ext cx="8064896" cy="39448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9672" y="764704"/>
            <a:ext cx="6264696" cy="707886"/>
          </a:xfrm>
          <a:prstGeom prst="rect">
            <a:avLst/>
          </a:prstGeom>
          <a:noFill/>
        </p:spPr>
        <p:txBody>
          <a:bodyPr wrap="square" rtlCol="0">
            <a:spAutoFit/>
          </a:bodyPr>
          <a:lstStyle/>
          <a:p>
            <a:pPr algn="ctr"/>
            <a:r>
              <a:rPr lang="ru-RU" sz="4000" b="1" dirty="0" err="1" smtClean="0">
                <a:latin typeface="Times New Roman" panose="02020603050405020304" pitchFamily="18" charset="0"/>
                <a:cs typeface="Times New Roman" panose="02020603050405020304" pitchFamily="18" charset="0"/>
              </a:rPr>
              <a:t>Полустолбик</a:t>
            </a:r>
            <a:r>
              <a:rPr lang="ru-RU" sz="4000" b="1" dirty="0" smtClean="0">
                <a:latin typeface="Times New Roman" panose="02020603050405020304" pitchFamily="18" charset="0"/>
                <a:cs typeface="Times New Roman" panose="02020603050405020304" pitchFamily="18" charset="0"/>
              </a:rPr>
              <a:t> с </a:t>
            </a:r>
            <a:r>
              <a:rPr lang="ru-RU" sz="4000" b="1" dirty="0" err="1" smtClean="0">
                <a:latin typeface="Times New Roman" panose="02020603050405020304" pitchFamily="18" charset="0"/>
                <a:cs typeface="Times New Roman" panose="02020603050405020304" pitchFamily="18" charset="0"/>
              </a:rPr>
              <a:t>накидом</a:t>
            </a:r>
            <a:r>
              <a:rPr lang="ru-RU" sz="4000" b="1" dirty="0" smtClean="0">
                <a:latin typeface="Times New Roman" panose="02020603050405020304" pitchFamily="18" charset="0"/>
                <a:cs typeface="Times New Roman" panose="02020603050405020304" pitchFamily="18" charset="0"/>
              </a:rPr>
              <a:t>.</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377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Гость\Desktop\цветы крючком\0_2270d_92cd90d8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66837"/>
            <a:ext cx="7920880" cy="5086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95736" y="486846"/>
            <a:ext cx="6336704" cy="830997"/>
          </a:xfrm>
          <a:prstGeom prst="rect">
            <a:avLst/>
          </a:prstGeom>
          <a:noFill/>
        </p:spPr>
        <p:txBody>
          <a:bodyPr wrap="square" rtlCol="0">
            <a:spAutoFit/>
          </a:bodyPr>
          <a:lstStyle/>
          <a:p>
            <a:pPr algn="ctr"/>
            <a:r>
              <a:rPr lang="ru-RU" sz="4800" b="1" dirty="0" smtClean="0">
                <a:latin typeface="Times New Roman" panose="02020603050405020304" pitchFamily="18" charset="0"/>
                <a:cs typeface="Times New Roman" panose="02020603050405020304" pitchFamily="18" charset="0"/>
                <a:hlinkClick r:id="rId3" action="ppaction://hlinkfile"/>
              </a:rPr>
              <a:t>Столбик </a:t>
            </a:r>
            <a:r>
              <a:rPr lang="ru-RU" sz="4800" b="1" dirty="0" smtClean="0">
                <a:latin typeface="Times New Roman" panose="02020603050405020304" pitchFamily="18" charset="0"/>
                <a:cs typeface="Times New Roman" panose="02020603050405020304" pitchFamily="18" charset="0"/>
              </a:rPr>
              <a:t>с </a:t>
            </a:r>
            <a:r>
              <a:rPr lang="ru-RU" sz="4800" b="1" dirty="0" err="1" smtClean="0">
                <a:latin typeface="Times New Roman" panose="02020603050405020304" pitchFamily="18" charset="0"/>
                <a:cs typeface="Times New Roman" panose="02020603050405020304" pitchFamily="18" charset="0"/>
              </a:rPr>
              <a:t>накидом</a:t>
            </a:r>
            <a:r>
              <a:rPr lang="ru-RU" sz="4800" b="1" dirty="0" smtClean="0">
                <a:latin typeface="Times New Roman" panose="02020603050405020304" pitchFamily="18" charset="0"/>
                <a:cs typeface="Times New Roman" panose="02020603050405020304" pitchFamily="18" charset="0"/>
              </a:rPr>
              <a:t>.</a:t>
            </a:r>
            <a:endParaRPr lang="ru-RU"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178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Гость\Desktop\цветы крючком\0_2270d_92cd90d8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66837"/>
            <a:ext cx="7776864" cy="4870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95736" y="476672"/>
            <a:ext cx="5616624"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hlinkClick r:id="rId3" action="ppaction://hlinkfile"/>
              </a:rPr>
              <a:t>Столбик </a:t>
            </a:r>
            <a:r>
              <a:rPr lang="ru-RU" sz="3200" b="1" dirty="0" smtClean="0">
                <a:latin typeface="Times New Roman" panose="02020603050405020304" pitchFamily="18" charset="0"/>
                <a:cs typeface="Times New Roman" panose="02020603050405020304" pitchFamily="18" charset="0"/>
              </a:rPr>
              <a:t>с двумя </a:t>
            </a:r>
            <a:r>
              <a:rPr lang="ru-RU" sz="3200" b="1" dirty="0" err="1" smtClean="0">
                <a:latin typeface="Times New Roman" panose="02020603050405020304" pitchFamily="18" charset="0"/>
                <a:cs typeface="Times New Roman" panose="02020603050405020304" pitchFamily="18" charset="0"/>
              </a:rPr>
              <a:t>накидами</a:t>
            </a:r>
            <a:r>
              <a:rPr lang="ru-RU" sz="3200" b="1" dirty="0" smtClean="0">
                <a:latin typeface="Times New Roman" panose="02020603050405020304" pitchFamily="18" charset="0"/>
                <a:cs typeface="Times New Roman" panose="02020603050405020304" pitchFamily="18" charset="0"/>
              </a:rPr>
              <a:t>.</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937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Гость\Desktop\цветы крючком\0_22710_893a5011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33574"/>
            <a:ext cx="7128792" cy="41597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692696"/>
            <a:ext cx="6120680" cy="646331"/>
          </a:xfrm>
          <a:prstGeom prst="rect">
            <a:avLst/>
          </a:prstGeom>
          <a:noFill/>
        </p:spPr>
        <p:txBody>
          <a:bodyPr wrap="square" rtlCol="0">
            <a:spAutoFit/>
          </a:bodyPr>
          <a:lstStyle/>
          <a:p>
            <a:pPr algn="ctr"/>
            <a:r>
              <a:rPr lang="ru-RU" sz="3600" b="1" dirty="0" smtClean="0">
                <a:latin typeface="Times New Roman" panose="02020603050405020304" pitchFamily="18" charset="0"/>
                <a:cs typeface="Times New Roman" panose="02020603050405020304" pitchFamily="18" charset="0"/>
              </a:rPr>
              <a:t>Соединительный столбик.</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022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Гость\Desktop\цветы крючком\98573643_yu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387424"/>
            <a:ext cx="9937104" cy="714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314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Гость\Desktop\цветы крючком\98573643_yu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603448"/>
            <a:ext cx="9684568" cy="736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433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Гость\Desktop\цветы крючком\98573645_yu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747464"/>
            <a:ext cx="9433048" cy="751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78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Гость\Desktop\цветы крючком\98573646_yu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440"/>
            <a:ext cx="9396535" cy="728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386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5846"/>
            <a:ext cx="5184576" cy="5663089"/>
          </a:xfrm>
          <a:prstGeom prst="rect">
            <a:avLst/>
          </a:prstGeom>
        </p:spPr>
        <p:txBody>
          <a:bodyPr wrap="square">
            <a:spAutoFit/>
          </a:bodyPr>
          <a:lstStyle/>
          <a:p>
            <a:pPr algn="ctr"/>
            <a:r>
              <a:rPr lang="ru-RU" sz="2800" dirty="0">
                <a:latin typeface="Times New Roman" panose="02020603050405020304" pitchFamily="18" charset="0"/>
                <a:cs typeface="Times New Roman" panose="02020603050405020304" pitchFamily="18" charset="0"/>
              </a:rPr>
              <a:t>Древнейшие вязаные изделия </a:t>
            </a:r>
          </a:p>
          <a:p>
            <a:pPr algn="ctr"/>
            <a:endParaRPr lang="ru-RU" sz="2800" dirty="0">
              <a:latin typeface="Times New Roman" panose="02020603050405020304" pitchFamily="18" charset="0"/>
              <a:cs typeface="Times New Roman" panose="02020603050405020304" pitchFamily="18" charset="0"/>
            </a:endParaRPr>
          </a:p>
          <a:p>
            <a:endParaRPr lang="ru-RU" dirty="0"/>
          </a:p>
          <a:p>
            <a:pPr algn="just"/>
            <a:r>
              <a:rPr lang="ru-RU" dirty="0">
                <a:latin typeface="Times New Roman" panose="02020603050405020304" pitchFamily="18" charset="0"/>
                <a:cs typeface="Times New Roman" panose="02020603050405020304" pitchFamily="18" charset="0"/>
              </a:rPr>
              <a:t>По косвенным данным возможно сделать предположение, что оно зародилось до нашей эры. Однако ввиду недолговечности, вязаные изделия первых мастеров не сохранились. Изучая историю вязания крючком, следует упомянуть найденный археологами один из древнейших экземпляров дошедших до наших дней: вязаный пояс с поразительно точным изображением колибри, относящийся к эпохе перуанской культуры III в. н. э. Тончайший узор и гармонично подобранная палитра цветов свидетельствуют о высоком уровне мастерства индейцев Южной Америки того времени. Существуют официально подтвержденные факты того, что техникой данного вида прикладного искусства владели еще во времена строительства египетских пирамид.</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501537" y="1964614"/>
            <a:ext cx="5558299" cy="25824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64883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Гость\Desktop\цветы крючком\98573648_yu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440"/>
            <a:ext cx="9324528" cy="728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703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Гость\Desktop\цветы крючком\98573650_yu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1356" cy="675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596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Гость\Desktop\цветы крючком\98573652_large_yu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440"/>
            <a:ext cx="9396536" cy="7294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28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Гость\Desktop\цветы крючком\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400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Гость\Desktop\цветы крючком\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0030" y="1224032"/>
            <a:ext cx="6767948" cy="449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59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Гость\Desktop\цветы крючком\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80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Гость\Desktop\цветы крючком\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0"/>
            <a:ext cx="42119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037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Гость\Desktop\цветы крючком\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5004048" cy="6741367"/>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Гость\Desktop\цветы крючком\1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47889" y="1428775"/>
            <a:ext cx="6741367" cy="411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29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Гость\Desktop\цветы крючком\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432048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Гость\Desktop\цветы крючком\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19074"/>
            <a:ext cx="4536504" cy="663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33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Гость\Desktop\цветы крючком\1363902038_4.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79712" y="548680"/>
            <a:ext cx="4752528" cy="646331"/>
          </a:xfrm>
          <a:prstGeom prst="rect">
            <a:avLst/>
          </a:prstGeom>
          <a:noFill/>
        </p:spPr>
        <p:txBody>
          <a:bodyPr wrap="square" rtlCol="0">
            <a:spAutoFit/>
          </a:bodyPr>
          <a:lstStyle/>
          <a:p>
            <a:pPr algn="ctr"/>
            <a:r>
              <a:rPr lang="ru-RU" sz="3600" b="1" dirty="0" smtClean="0">
                <a:latin typeface="Times New Roman" panose="02020603050405020304" pitchFamily="18" charset="0"/>
                <a:cs typeface="Times New Roman" panose="02020603050405020304" pitchFamily="18" charset="0"/>
              </a:rPr>
              <a:t>Спасибо за внимание.</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3582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496944" cy="5940088"/>
          </a:xfrm>
          <a:prstGeom prst="rect">
            <a:avLst/>
          </a:prstGeom>
          <a:noFill/>
        </p:spPr>
        <p:txBody>
          <a:bodyPr wrap="square" rtlCol="0">
            <a:spAutoFit/>
          </a:bodyPr>
          <a:lstStyle/>
          <a:p>
            <a:pPr lvl="0"/>
            <a:r>
              <a:rPr lang="ru-RU" sz="2000" dirty="0" smtClean="0">
                <a:solidFill>
                  <a:prstClr val="black"/>
                </a:solidFill>
                <a:latin typeface="Times New Roman" panose="02020603050405020304" pitchFamily="18" charset="0"/>
                <a:cs typeface="Times New Roman" panose="02020603050405020304" pitchFamily="18" charset="0"/>
              </a:rPr>
              <a:t>       Так </a:t>
            </a:r>
            <a:r>
              <a:rPr lang="ru-RU" sz="2000" dirty="0">
                <a:solidFill>
                  <a:prstClr val="black"/>
                </a:solidFill>
                <a:latin typeface="Times New Roman" panose="02020603050405020304" pitchFamily="18" charset="0"/>
                <a:cs typeface="Times New Roman" panose="02020603050405020304" pitchFamily="18" charset="0"/>
              </a:rPr>
              <a:t>при археологических раскопках были обнаружены носки, которые внешне очень были похожи на рукавицы. Такой фасон позволял надевать их и использовать в </a:t>
            </a:r>
            <a:r>
              <a:rPr lang="ru-RU" sz="2000" dirty="0" err="1">
                <a:solidFill>
                  <a:prstClr val="black"/>
                </a:solidFill>
                <a:latin typeface="Times New Roman" panose="02020603050405020304" pitchFamily="18" charset="0"/>
                <a:cs typeface="Times New Roman" panose="02020603050405020304" pitchFamily="18" charset="0"/>
              </a:rPr>
              <a:t>сандалях</a:t>
            </a:r>
            <a:r>
              <a:rPr lang="ru-RU" sz="2000" dirty="0">
                <a:solidFill>
                  <a:prstClr val="black"/>
                </a:solidFill>
                <a:latin typeface="Times New Roman" panose="02020603050405020304" pitchFamily="18" charset="0"/>
                <a:cs typeface="Times New Roman" panose="02020603050405020304" pitchFamily="18" charset="0"/>
              </a:rPr>
              <a:t> с ремешком между большим и указательным </a:t>
            </a:r>
            <a:r>
              <a:rPr lang="ru-RU" sz="2000" dirty="0">
                <a:solidFill>
                  <a:srgbClr val="191919"/>
                </a:solidFill>
                <a:latin typeface="Times New Roman" panose="02020603050405020304" pitchFamily="18" charset="0"/>
                <a:cs typeface="Times New Roman" panose="02020603050405020304" pitchFamily="18" charset="0"/>
              </a:rPr>
              <a:t>История возникновения вязания крючком свидетельствует: жители Китая и арабы также умели пользоваться загнутыми на концах палочками. Они владели техникой вязки, позволяющей создавать сложные многоцветные узоры. Существует гипотеза, что этот вид рукоделия возник на основе древнекитайской вышивки, для которой применялась игла и </a:t>
            </a:r>
            <a:r>
              <a:rPr lang="ru-RU" sz="2000" dirty="0" smtClean="0">
                <a:solidFill>
                  <a:srgbClr val="191919"/>
                </a:solidFill>
                <a:latin typeface="Times New Roman" panose="02020603050405020304" pitchFamily="18" charset="0"/>
                <a:cs typeface="Times New Roman" panose="02020603050405020304" pitchFamily="18" charset="0"/>
              </a:rPr>
              <a:t>дополнительный.</a:t>
            </a:r>
          </a:p>
          <a:p>
            <a:pPr lvl="0"/>
            <a:r>
              <a:rPr lang="ru-RU" sz="2000" dirty="0" smtClean="0">
                <a:solidFill>
                  <a:srgbClr val="191919"/>
                </a:solidFill>
                <a:latin typeface="Times New Roman" panose="02020603050405020304" pitchFamily="18" charset="0"/>
                <a:cs typeface="Times New Roman" panose="02020603050405020304" pitchFamily="18" charset="0"/>
              </a:rPr>
              <a:t>  </a:t>
            </a:r>
          </a:p>
          <a:p>
            <a:pPr lvl="0" algn="ctr"/>
            <a:r>
              <a:rPr lang="ru-RU" sz="2000" b="1" dirty="0" smtClean="0">
                <a:solidFill>
                  <a:srgbClr val="191919"/>
                </a:solidFill>
                <a:latin typeface="Times New Roman" panose="02020603050405020304" pitchFamily="18" charset="0"/>
                <a:cs typeface="Times New Roman" panose="02020603050405020304" pitchFamily="18" charset="0"/>
              </a:rPr>
              <a:t>История </a:t>
            </a:r>
            <a:r>
              <a:rPr lang="ru-RU" sz="2000" b="1" dirty="0">
                <a:solidFill>
                  <a:srgbClr val="191919"/>
                </a:solidFill>
                <a:latin typeface="Times New Roman" panose="02020603050405020304" pitchFamily="18" charset="0"/>
                <a:cs typeface="Times New Roman" panose="02020603050405020304" pitchFamily="18" charset="0"/>
              </a:rPr>
              <a:t>возникновения вязания крючком в </a:t>
            </a:r>
            <a:r>
              <a:rPr lang="ru-RU" sz="2000" b="1" dirty="0" smtClean="0">
                <a:solidFill>
                  <a:srgbClr val="191919"/>
                </a:solidFill>
                <a:latin typeface="Times New Roman" panose="02020603050405020304" pitchFamily="18" charset="0"/>
                <a:cs typeface="Times New Roman" panose="02020603050405020304" pitchFamily="18" charset="0"/>
              </a:rPr>
              <a:t>Европе.</a:t>
            </a:r>
          </a:p>
          <a:p>
            <a:pPr lvl="0"/>
            <a:endParaRPr lang="ru-RU" sz="2000" dirty="0">
              <a:solidFill>
                <a:srgbClr val="191919"/>
              </a:solidFill>
              <a:latin typeface="Times New Roman" panose="02020603050405020304" pitchFamily="18" charset="0"/>
              <a:cs typeface="Times New Roman" panose="02020603050405020304" pitchFamily="18" charset="0"/>
            </a:endParaRPr>
          </a:p>
          <a:p>
            <a:pPr lvl="0"/>
            <a:endParaRPr lang="ru-RU" sz="2000" dirty="0" smtClean="0">
              <a:solidFill>
                <a:srgbClr val="191919"/>
              </a:solidFill>
              <a:latin typeface="Times New Roman" panose="02020603050405020304" pitchFamily="18" charset="0"/>
              <a:cs typeface="Times New Roman" panose="02020603050405020304" pitchFamily="18" charset="0"/>
            </a:endParaRPr>
          </a:p>
          <a:p>
            <a:pPr lvl="0"/>
            <a:r>
              <a:rPr lang="ru-RU" sz="2000" dirty="0" smtClean="0">
                <a:solidFill>
                  <a:srgbClr val="191919"/>
                </a:solidFill>
                <a:latin typeface="Times New Roman" panose="02020603050405020304" pitchFamily="18" charset="0"/>
                <a:cs typeface="Times New Roman" panose="02020603050405020304" pitchFamily="18" charset="0"/>
              </a:rPr>
              <a:t> </a:t>
            </a:r>
            <a:r>
              <a:rPr lang="ru-RU" sz="2000" dirty="0">
                <a:solidFill>
                  <a:srgbClr val="191919"/>
                </a:solidFill>
                <a:latin typeface="Times New Roman" panose="02020603050405020304" pitchFamily="18" charset="0"/>
                <a:cs typeface="Times New Roman" panose="02020603050405020304" pitchFamily="18" charset="0"/>
              </a:rPr>
              <a:t>Для европейской культуры история возникновения вязания крючком началась с XII века благодаря потомкам древних египтян – коптам. Их вязаная одежда привлекла внимание даже членов королевских семей Испании, Швеции и Англии. Поначалу рукодельные чулки, носки, перчатки стоили баснословных денег и были по карману только очень богатым людям</a:t>
            </a:r>
            <a:r>
              <a:rPr lang="ru-RU" sz="2000" dirty="0" smtClean="0">
                <a:solidFill>
                  <a:srgbClr val="191919"/>
                </a:solidFill>
                <a:latin typeface="Times New Roman" panose="02020603050405020304" pitchFamily="18" charset="0"/>
                <a:cs typeface="Times New Roman" panose="02020603050405020304" pitchFamily="18" charset="0"/>
              </a:rPr>
              <a:t>.</a:t>
            </a:r>
            <a:endParaRPr lang="ru-RU" sz="2000" dirty="0">
              <a:solidFill>
                <a:srgbClr val="19191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733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686" y="0"/>
            <a:ext cx="3577580" cy="64533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Прямоугольник 1"/>
          <p:cNvSpPr/>
          <p:nvPr/>
        </p:nvSpPr>
        <p:spPr>
          <a:xfrm>
            <a:off x="179512" y="58846"/>
            <a:ext cx="5040560" cy="6863417"/>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Постепенно </a:t>
            </a:r>
            <a:r>
              <a:rPr lang="ru-RU" sz="2000" dirty="0">
                <a:latin typeface="Times New Roman" panose="02020603050405020304" pitchFamily="18" charset="0"/>
                <a:cs typeface="Times New Roman" panose="02020603050405020304" pitchFamily="18" charset="0"/>
              </a:rPr>
              <a:t>вязание крючком превратилось в прибыльную промышленную отрасль. Изначально вязальщиками были только мужчины и работодателя могли оштрафовать за использование женского труда. Даже с появлениям в XVI веке вязальных станков и началом трикотажного производства ручная вязка крючком не была забыта. Дешевые чулки, созданные на производстве, были значительно грубее созданных вручную аналогов. В Шотландии целые семьи продолжали заниматься рукоделием, создавая неповторимые узоры, кружева, предметы одежды. Они разработали новую технику создания оригинальных многоцветных узоров. В начале ΧΙΧ в. в Голландии издана первая книга со схемами для вязания крючком. Затем появились стандартизированные условные обозначения, разделившиеся на американский и английский варианты</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866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548680"/>
            <a:ext cx="7920880" cy="3046988"/>
          </a:xfrm>
          <a:prstGeom prst="rect">
            <a:avLst/>
          </a:prstGeom>
          <a:noFill/>
        </p:spPr>
        <p:txBody>
          <a:bodyPr wrap="square" rtlCol="0">
            <a:spAutoFit/>
          </a:bodyPr>
          <a:lstStyle/>
          <a:p>
            <a:pPr algn="just"/>
            <a:r>
              <a:rPr lang="ru-RU" sz="2400" dirty="0" smtClean="0">
                <a:solidFill>
                  <a:srgbClr val="191919"/>
                </a:solidFill>
                <a:latin typeface="Times New Roman" panose="02020603050405020304" pitchFamily="18" charset="0"/>
                <a:cs typeface="Times New Roman" panose="02020603050405020304" pitchFamily="18" charset="0"/>
              </a:rPr>
              <a:t>    История </a:t>
            </a:r>
            <a:r>
              <a:rPr lang="ru-RU" sz="2400" dirty="0">
                <a:solidFill>
                  <a:srgbClr val="191919"/>
                </a:solidFill>
                <a:latin typeface="Times New Roman" panose="02020603050405020304" pitchFamily="18" charset="0"/>
                <a:cs typeface="Times New Roman" panose="02020603050405020304" pitchFamily="18" charset="0"/>
              </a:rPr>
              <a:t>возникновения вязания крючком в России В нашей стране история возникновения вязания крючком датируется началом ΧΙΧ в. Крестьянами чаще всего использовалась овечья шерсть, из которой вязали рукавицы, носочки, сапожки. Кроме того, искусные мастерицы создавали кружева для отделки одежды и украшения скатертей, занавесок, применяя узоры из вышивки крестом и ткачества</a:t>
            </a:r>
            <a:r>
              <a:rPr lang="ru-RU" sz="2400" dirty="0" smtClean="0">
                <a:solidFill>
                  <a:srgbClr val="191919"/>
                </a:solidFill>
                <a:latin typeface="Times New Roman" panose="02020603050405020304" pitchFamily="18" charset="0"/>
                <a:cs typeface="Times New Roman" panose="02020603050405020304" pitchFamily="18" charset="0"/>
              </a:rPr>
              <a:t>.</a:t>
            </a:r>
            <a:endParaRPr lang="ru-RU" sz="2400" i="0" dirty="0">
              <a:solidFill>
                <a:srgbClr val="191919"/>
              </a:solidFill>
              <a:effectLst/>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61048"/>
            <a:ext cx="842493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908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32656"/>
            <a:ext cx="3810000" cy="54768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23528" y="332656"/>
            <a:ext cx="4608512" cy="6186309"/>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      Новый </a:t>
            </a:r>
            <a:r>
              <a:rPr lang="ru-RU" dirty="0">
                <a:latin typeface="Times New Roman" panose="02020603050405020304" pitchFamily="18" charset="0"/>
                <a:cs typeface="Times New Roman" panose="02020603050405020304" pitchFamily="18" charset="0"/>
              </a:rPr>
              <a:t>виток популярности вязания крючком начался в ХХ веке, в годы второй мировой войны. Из простого хобби отдельных рукодельниц оно превратилось в полезное и увлекательное занятие, позволяющее существенно сократить расходы семейного бюджета на новый гардероб. После Великой отечественной войны с развитием химической промышленности появился внушительный ассортимент недорогой пряжи самого разного качества и расцветок. Популярность приобрели вязаные крючком комплекты, ажурные занавеси, симпатичные игрушки, эксклюзивные сумочки и легкие покрывальца. Постепенно вязаные крючком изделия стали настолько популярны, что на них обратили внимание модные дизайнеры. Со второй половины прошлого столетия изделия ручной вязки часто используются известными брендами при выпуске новых коллекций</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369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0019"/>
            <a:ext cx="4280876" cy="70485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476672"/>
            <a:ext cx="4320480" cy="4893647"/>
          </a:xfrm>
          <a:prstGeom prst="rect">
            <a:avLst/>
          </a:prstGeom>
          <a:noFill/>
        </p:spPr>
        <p:txBody>
          <a:bodyPr wrap="square" rtlCol="0">
            <a:spAutoFit/>
          </a:bodyPr>
          <a:lstStyle/>
          <a:p>
            <a:r>
              <a:rPr lang="ru-RU" sz="2400" dirty="0" smtClean="0">
                <a:solidFill>
                  <a:srgbClr val="191919"/>
                </a:solidFill>
                <a:latin typeface="Times New Roman" panose="02020603050405020304" pitchFamily="18" charset="0"/>
                <a:cs typeface="Times New Roman" panose="02020603050405020304" pitchFamily="18" charset="0"/>
              </a:rPr>
              <a:t>     На </a:t>
            </a:r>
            <a:r>
              <a:rPr lang="ru-RU" sz="2400" dirty="0">
                <a:solidFill>
                  <a:srgbClr val="191919"/>
                </a:solidFill>
                <a:latin typeface="Times New Roman" panose="02020603050405020304" pitchFamily="18" charset="0"/>
                <a:cs typeface="Times New Roman" panose="02020603050405020304" pitchFamily="18" charset="0"/>
              </a:rPr>
              <a:t>сегодняшний день вязанием крючком увлекаются люди различного социального статуса, возраста и пола. Древнее ремесло, вобрав в себя опыт многих веков и народов, продолжает активно развиваться, превращаясь в увлекательное искусство. Оно постоянно обогащается современными материалами, новыми узорами, техниками и композиционными приемами</a:t>
            </a:r>
            <a:r>
              <a:rPr lang="ru-RU" sz="2400" dirty="0" smtClean="0">
                <a:solidFill>
                  <a:srgbClr val="191919"/>
                </a:solidFill>
                <a:latin typeface="Times New Roman" panose="02020603050405020304" pitchFamily="18" charset="0"/>
                <a:cs typeface="Times New Roman" panose="02020603050405020304" pitchFamily="18" charset="0"/>
              </a:rPr>
              <a:t>.</a:t>
            </a:r>
            <a:endParaRPr lang="ru-RU" sz="2400" b="0" i="0" dirty="0">
              <a:solidFill>
                <a:srgbClr val="19191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052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908720"/>
            <a:ext cx="4824536" cy="769441"/>
          </a:xfrm>
          <a:prstGeom prst="rect">
            <a:avLst/>
          </a:prstGeom>
          <a:noFill/>
        </p:spPr>
        <p:txBody>
          <a:bodyPr wrap="square" rtlCol="0">
            <a:spAutoFit/>
          </a:bodyPr>
          <a:lstStyle/>
          <a:p>
            <a:pPr algn="ctr"/>
            <a:r>
              <a:rPr lang="ru-RU" sz="4400" b="1" dirty="0" smtClean="0">
                <a:latin typeface="Times New Roman" panose="02020603050405020304" pitchFamily="18" charset="0"/>
                <a:cs typeface="Times New Roman" panose="02020603050405020304" pitchFamily="18" charset="0"/>
                <a:hlinkClick r:id="rId2" action="ppaction://hlinkfile"/>
              </a:rPr>
              <a:t>Приемы </a:t>
            </a:r>
            <a:r>
              <a:rPr lang="ru-RU" sz="4400" b="1" dirty="0" smtClean="0">
                <a:latin typeface="Times New Roman" panose="02020603050405020304" pitchFamily="18" charset="0"/>
                <a:cs typeface="Times New Roman" panose="02020603050405020304" pitchFamily="18" charset="0"/>
              </a:rPr>
              <a:t>вязания.</a:t>
            </a:r>
            <a:endParaRPr lang="ru-RU" sz="4400" b="1" dirty="0">
              <a:latin typeface="Times New Roman" panose="02020603050405020304" pitchFamily="18" charset="0"/>
              <a:cs typeface="Times New Roman" panose="02020603050405020304" pitchFamily="18" charset="0"/>
            </a:endParaRPr>
          </a:p>
        </p:txBody>
      </p:sp>
      <p:pic>
        <p:nvPicPr>
          <p:cNvPr id="1026" name="Picture 2" descr="C:\Users\Гость\Desktop\a078363c2d746c9f09e10164c8ad5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86" y="1854496"/>
            <a:ext cx="7985838" cy="380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982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3735"/>
            <a:ext cx="9036496" cy="6893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93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82</TotalTime>
  <Words>614</Words>
  <Application>Microsoft Office PowerPoint</Application>
  <PresentationFormat>Экран (4:3)</PresentationFormat>
  <Paragraphs>24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Гость</dc:creator>
  <cp:lastModifiedBy>007</cp:lastModifiedBy>
  <cp:revision>12</cp:revision>
  <dcterms:created xsi:type="dcterms:W3CDTF">2017-02-20T18:48:20Z</dcterms:created>
  <dcterms:modified xsi:type="dcterms:W3CDTF">2023-06-14T15:21:00Z</dcterms:modified>
</cp:coreProperties>
</file>