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78" y="9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2978"/>
            <a:ext cx="9144000" cy="50305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40305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12978"/>
            <a:ext cx="9144000" cy="503052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244458" y="205955"/>
            <a:ext cx="720090" cy="709930"/>
          </a:xfrm>
          <a:custGeom>
            <a:avLst/>
            <a:gdLst/>
            <a:ahLst/>
            <a:cxnLst/>
            <a:rect l="l" t="t" r="r" b="b"/>
            <a:pathLst>
              <a:path w="720090" h="709930">
                <a:moveTo>
                  <a:pt x="720077" y="0"/>
                </a:moveTo>
                <a:lnTo>
                  <a:pt x="0" y="0"/>
                </a:lnTo>
                <a:lnTo>
                  <a:pt x="0" y="709587"/>
                </a:lnTo>
                <a:lnTo>
                  <a:pt x="720077" y="709587"/>
                </a:lnTo>
                <a:lnTo>
                  <a:pt x="720077" y="0"/>
                </a:lnTo>
                <a:close/>
              </a:path>
            </a:pathLst>
          </a:custGeom>
          <a:solidFill>
            <a:srgbClr val="FA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44458" y="205955"/>
            <a:ext cx="720090" cy="709930"/>
          </a:xfrm>
          <a:custGeom>
            <a:avLst/>
            <a:gdLst/>
            <a:ahLst/>
            <a:cxnLst/>
            <a:rect l="l" t="t" r="r" b="b"/>
            <a:pathLst>
              <a:path w="720090" h="709930">
                <a:moveTo>
                  <a:pt x="0" y="709587"/>
                </a:moveTo>
                <a:lnTo>
                  <a:pt x="720077" y="709587"/>
                </a:lnTo>
                <a:lnTo>
                  <a:pt x="720077" y="0"/>
                </a:lnTo>
                <a:lnTo>
                  <a:pt x="0" y="0"/>
                </a:lnTo>
                <a:lnTo>
                  <a:pt x="0" y="709587"/>
                </a:lnTo>
                <a:close/>
              </a:path>
            </a:pathLst>
          </a:custGeom>
          <a:ln w="25400">
            <a:solidFill>
              <a:srgbClr val="FAFB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7289" y="97409"/>
            <a:ext cx="4393565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0641" y="2096071"/>
            <a:ext cx="4838700" cy="1779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40305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dtrogovskay.ru/istoki/" TargetMode="External"/><Relationship Id="rId3" Type="http://schemas.openxmlformats.org/officeDocument/2006/relationships/hyperlink" Target="https://obr.so/globus-obrazovaniya/kubanskij-zhemchug-obrazovanie-krasnodarskogo-kraya/" TargetMode="External"/><Relationship Id="rId7" Type="http://schemas.openxmlformats.org/officeDocument/2006/relationships/hyperlink" Target="https://schoolvictorymuseum.ru/konkursy/vserossiyskiy-konkurs-muzeev-obrazovatelnykh-organizatsiy-kulturnyy-marshrut/rogovskie-istoki/" TargetMode="External"/><Relationship Id="rId2" Type="http://schemas.openxmlformats.org/officeDocument/2006/relationships/hyperlink" Target="https://timashevsk.bezformata.com/listnews/muzeev-rossii-voshel-muzey/89454100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v-karelia.ru/rashid-nurgaliev-provel-soveshhanie-po-patrioticheskomu-vospitaniyu-v-petrozavodske/" TargetMode="External"/><Relationship Id="rId11" Type="http://schemas.openxmlformats.org/officeDocument/2006/relationships/hyperlink" Target="https://cloud.mail.ru/attaches/16685134102021573718;0;1?folder-id=500000&amp;x-email=muzei-istoki@mail.ru&amp;cvg=f" TargetMode="External"/><Relationship Id="rId5" Type="http://schemas.openxmlformats.org/officeDocument/2006/relationships/hyperlink" Target="https://t.me/er_timashevskoe/546" TargetMode="External"/><Relationship Id="rId10" Type="http://schemas.openxmlformats.org/officeDocument/2006/relationships/hyperlink" Target="https://cloud.mail.ru/attaches/16775789820439504092;0;1?folder-id=0&amp;x-email=muzei-istoki@mail.ru&amp;cvg=f" TargetMode="External"/><Relationship Id="rId4" Type="http://schemas.openxmlformats.org/officeDocument/2006/relationships/hyperlink" Target="https://cloud.mail.ru/attaches/16279887920047036997;0;1?folder-id=0&amp;x-email=muzei-istoki@mail.ru&amp;cvg=f" TargetMode="External"/><Relationship Id="rId9" Type="http://schemas.openxmlformats.org/officeDocument/2006/relationships/hyperlink" Target="https://vk.com/istokirogovskay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7460" y="1394777"/>
            <a:ext cx="646557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300" i="0" dirty="0">
                <a:solidFill>
                  <a:srgbClr val="403052"/>
                </a:solidFill>
                <a:latin typeface="Georgia"/>
                <a:cs typeface="Georgia"/>
              </a:rPr>
              <a:t>Муниципальное</a:t>
            </a:r>
            <a:r>
              <a:rPr sz="2300" i="0" spc="-35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2300" i="0" dirty="0">
                <a:solidFill>
                  <a:srgbClr val="403052"/>
                </a:solidFill>
                <a:latin typeface="Georgia"/>
                <a:cs typeface="Georgia"/>
              </a:rPr>
              <a:t>бюджетное</a:t>
            </a:r>
            <a:r>
              <a:rPr sz="2300" i="0" spc="-80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2300" i="0" dirty="0">
                <a:solidFill>
                  <a:srgbClr val="403052"/>
                </a:solidFill>
                <a:latin typeface="Georgia"/>
                <a:cs typeface="Georgia"/>
              </a:rPr>
              <a:t>учреждение</a:t>
            </a:r>
            <a:endParaRPr sz="23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2300" i="0" spc="-5" dirty="0">
                <a:solidFill>
                  <a:srgbClr val="403052"/>
                </a:solidFill>
                <a:latin typeface="Georgia"/>
                <a:cs typeface="Georgia"/>
              </a:rPr>
              <a:t>дополнительного</a:t>
            </a:r>
            <a:r>
              <a:rPr sz="2300" i="0" spc="-15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2300" i="0" spc="-5" dirty="0">
                <a:solidFill>
                  <a:srgbClr val="403052"/>
                </a:solidFill>
                <a:latin typeface="Georgia"/>
                <a:cs typeface="Georgia"/>
              </a:rPr>
              <a:t>образования</a:t>
            </a:r>
            <a:endParaRPr sz="23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100"/>
              </a:spcBef>
            </a:pPr>
            <a:r>
              <a:rPr dirty="0"/>
              <a:t>Центр</a:t>
            </a:r>
            <a:r>
              <a:rPr spc="-40" dirty="0"/>
              <a:t> </a:t>
            </a:r>
            <a:r>
              <a:rPr dirty="0"/>
              <a:t>творчества</a:t>
            </a:r>
            <a:r>
              <a:rPr spc="-40" dirty="0"/>
              <a:t> </a:t>
            </a:r>
            <a:r>
              <a:rPr dirty="0"/>
              <a:t>«Радуга»</a:t>
            </a:r>
          </a:p>
          <a:p>
            <a:pPr marL="731520" marR="5080" indent="-719455">
              <a:lnSpc>
                <a:spcPct val="100000"/>
              </a:lnSpc>
            </a:pPr>
            <a:r>
              <a:rPr spc="-5" dirty="0"/>
              <a:t>муниципального</a:t>
            </a:r>
            <a:r>
              <a:rPr spc="25" dirty="0"/>
              <a:t> </a:t>
            </a:r>
            <a:r>
              <a:rPr spc="-5" dirty="0"/>
              <a:t>образования </a:t>
            </a:r>
            <a:r>
              <a:rPr spc="-570" dirty="0"/>
              <a:t> </a:t>
            </a:r>
            <a:r>
              <a:rPr spc="-5" dirty="0"/>
              <a:t>Тимашевский</a:t>
            </a:r>
            <a:r>
              <a:rPr spc="15" dirty="0"/>
              <a:t> </a:t>
            </a:r>
            <a:r>
              <a:rPr dirty="0"/>
              <a:t>район </a:t>
            </a:r>
            <a:r>
              <a:rPr spc="5" dirty="0"/>
              <a:t> </a:t>
            </a:r>
            <a:r>
              <a:rPr spc="-5" dirty="0"/>
              <a:t>(станица</a:t>
            </a:r>
            <a:r>
              <a:rPr dirty="0"/>
              <a:t> </a:t>
            </a:r>
            <a:r>
              <a:rPr spc="-5" dirty="0"/>
              <a:t>Роговская) </a:t>
            </a:r>
            <a:r>
              <a:rPr dirty="0"/>
              <a:t> Краснодарского</a:t>
            </a:r>
            <a:r>
              <a:rPr spc="-20" dirty="0"/>
              <a:t> </a:t>
            </a:r>
            <a:r>
              <a:rPr dirty="0"/>
              <a:t>края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23532" y="42710"/>
            <a:ext cx="8726170" cy="1191260"/>
            <a:chOff x="323532" y="42710"/>
            <a:chExt cx="8726170" cy="1191260"/>
          </a:xfrm>
        </p:grpSpPr>
        <p:sp>
          <p:nvSpPr>
            <p:cNvPr id="6" name="object 6"/>
            <p:cNvSpPr/>
            <p:nvPr/>
          </p:nvSpPr>
          <p:spPr>
            <a:xfrm>
              <a:off x="7956423" y="195465"/>
              <a:ext cx="1080135" cy="864235"/>
            </a:xfrm>
            <a:custGeom>
              <a:avLst/>
              <a:gdLst/>
              <a:ahLst/>
              <a:cxnLst/>
              <a:rect l="l" t="t" r="r" b="b"/>
              <a:pathLst>
                <a:path w="1080134" h="864235">
                  <a:moveTo>
                    <a:pt x="1080122" y="0"/>
                  </a:moveTo>
                  <a:lnTo>
                    <a:pt x="0" y="0"/>
                  </a:lnTo>
                  <a:lnTo>
                    <a:pt x="0" y="864095"/>
                  </a:lnTo>
                  <a:lnTo>
                    <a:pt x="1080122" y="864095"/>
                  </a:lnTo>
                  <a:lnTo>
                    <a:pt x="10801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56423" y="195465"/>
              <a:ext cx="1080135" cy="864235"/>
            </a:xfrm>
            <a:custGeom>
              <a:avLst/>
              <a:gdLst/>
              <a:ahLst/>
              <a:cxnLst/>
              <a:rect l="l" t="t" r="r" b="b"/>
              <a:pathLst>
                <a:path w="1080134" h="864235">
                  <a:moveTo>
                    <a:pt x="0" y="864095"/>
                  </a:moveTo>
                  <a:lnTo>
                    <a:pt x="1080122" y="864095"/>
                  </a:lnTo>
                  <a:lnTo>
                    <a:pt x="1080122" y="0"/>
                  </a:lnTo>
                  <a:lnTo>
                    <a:pt x="0" y="0"/>
                  </a:lnTo>
                  <a:lnTo>
                    <a:pt x="0" y="86409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42710"/>
              <a:ext cx="1172197" cy="1190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978"/>
            <a:ext cx="9144000" cy="5031105"/>
            <a:chOff x="0" y="112978"/>
            <a:chExt cx="9144000" cy="5031105"/>
          </a:xfrm>
        </p:grpSpPr>
        <p:sp>
          <p:nvSpPr>
            <p:cNvPr id="3" name="object 3"/>
            <p:cNvSpPr/>
            <p:nvPr/>
          </p:nvSpPr>
          <p:spPr>
            <a:xfrm>
              <a:off x="8244458" y="205955"/>
              <a:ext cx="720090" cy="709930"/>
            </a:xfrm>
            <a:custGeom>
              <a:avLst/>
              <a:gdLst/>
              <a:ahLst/>
              <a:cxnLst/>
              <a:rect l="l" t="t" r="r" b="b"/>
              <a:pathLst>
                <a:path w="720090" h="709930">
                  <a:moveTo>
                    <a:pt x="720077" y="0"/>
                  </a:moveTo>
                  <a:lnTo>
                    <a:pt x="0" y="0"/>
                  </a:lnTo>
                  <a:lnTo>
                    <a:pt x="0" y="709587"/>
                  </a:lnTo>
                  <a:lnTo>
                    <a:pt x="720077" y="709587"/>
                  </a:lnTo>
                  <a:lnTo>
                    <a:pt x="720077" y="0"/>
                  </a:lnTo>
                  <a:close/>
                </a:path>
              </a:pathLst>
            </a:custGeom>
            <a:solidFill>
              <a:srgbClr val="FA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44458" y="205955"/>
              <a:ext cx="720090" cy="709930"/>
            </a:xfrm>
            <a:custGeom>
              <a:avLst/>
              <a:gdLst/>
              <a:ahLst/>
              <a:cxnLst/>
              <a:rect l="l" t="t" r="r" b="b"/>
              <a:pathLst>
                <a:path w="720090" h="709930">
                  <a:moveTo>
                    <a:pt x="0" y="709587"/>
                  </a:moveTo>
                  <a:lnTo>
                    <a:pt x="720077" y="709587"/>
                  </a:lnTo>
                  <a:lnTo>
                    <a:pt x="720077" y="0"/>
                  </a:lnTo>
                  <a:lnTo>
                    <a:pt x="0" y="0"/>
                  </a:lnTo>
                  <a:lnTo>
                    <a:pt x="0" y="709587"/>
                  </a:lnTo>
                  <a:close/>
                </a:path>
              </a:pathLst>
            </a:custGeom>
            <a:ln w="25400">
              <a:solidFill>
                <a:srgbClr val="FAFB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6470" y="56832"/>
            <a:ext cx="46012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0" spc="-10" dirty="0">
                <a:latin typeface="Georgia"/>
                <a:cs typeface="Georgia"/>
              </a:rPr>
              <a:t>ПРОБЛЕМА,</a:t>
            </a:r>
            <a:r>
              <a:rPr sz="1400" i="0" spc="60" dirty="0">
                <a:latin typeface="Georgia"/>
                <a:cs typeface="Georgia"/>
              </a:rPr>
              <a:t> </a:t>
            </a:r>
            <a:r>
              <a:rPr sz="1400" i="0" spc="-10" dirty="0">
                <a:latin typeface="Georgia"/>
                <a:cs typeface="Georgia"/>
              </a:rPr>
              <a:t>ИССЛЕДУЕМАЯ</a:t>
            </a:r>
            <a:r>
              <a:rPr sz="1400" i="0" spc="30" dirty="0">
                <a:latin typeface="Georgia"/>
                <a:cs typeface="Georgia"/>
              </a:rPr>
              <a:t> </a:t>
            </a:r>
            <a:r>
              <a:rPr sz="1400" i="0" spc="-10" dirty="0">
                <a:latin typeface="Georgia"/>
                <a:cs typeface="Georgia"/>
              </a:rPr>
              <a:t>ОРГАНИЗАЦИЕЙ</a:t>
            </a:r>
            <a:endParaRPr sz="1400">
              <a:latin typeface="Georgia"/>
              <a:cs typeface="Georgia"/>
            </a:endParaRPr>
          </a:p>
          <a:p>
            <a:pPr marL="99060">
              <a:lnSpc>
                <a:spcPct val="100000"/>
              </a:lnSpc>
            </a:pPr>
            <a:r>
              <a:rPr sz="1400" i="0" dirty="0">
                <a:latin typeface="Georgia"/>
                <a:cs typeface="Georgia"/>
              </a:rPr>
              <a:t>В</a:t>
            </a:r>
            <a:r>
              <a:rPr sz="1400" i="0" spc="-5" dirty="0">
                <a:latin typeface="Georgia"/>
                <a:cs typeface="Georgia"/>
              </a:rPr>
              <a:t> РАМКАХ</a:t>
            </a:r>
            <a:r>
              <a:rPr sz="1400" i="0" dirty="0">
                <a:latin typeface="Georgia"/>
                <a:cs typeface="Georgia"/>
              </a:rPr>
              <a:t> </a:t>
            </a:r>
            <a:r>
              <a:rPr sz="1400" i="0" spc="-10" dirty="0">
                <a:latin typeface="Georgia"/>
                <a:cs typeface="Georgia"/>
              </a:rPr>
              <a:t>ИННОВАЦИОННОЙ</a:t>
            </a:r>
            <a:r>
              <a:rPr sz="1400" i="0" spc="5" dirty="0">
                <a:latin typeface="Georgia"/>
                <a:cs typeface="Georgia"/>
              </a:rPr>
              <a:t> </a:t>
            </a:r>
            <a:r>
              <a:rPr sz="1400" i="0" spc="-10" dirty="0">
                <a:latin typeface="Georgia"/>
                <a:cs typeface="Georgia"/>
              </a:rPr>
              <a:t>ПЛОЩАДКИ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272" y="607695"/>
            <a:ext cx="8486140" cy="424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  <a:tabLst>
                <a:tab pos="584835" algn="l"/>
                <a:tab pos="991235" algn="l"/>
                <a:tab pos="3054985" algn="l"/>
                <a:tab pos="4566285" algn="l"/>
                <a:tab pos="5696585" algn="l"/>
                <a:tab pos="7249795" algn="l"/>
              </a:tabLst>
            </a:pPr>
            <a:r>
              <a:rPr sz="1400" b="1" i="1" spc="-5" dirty="0">
                <a:solidFill>
                  <a:srgbClr val="C00000"/>
                </a:solidFill>
                <a:latin typeface="Calibri"/>
                <a:cs typeface="Calibri"/>
              </a:rPr>
              <a:t>???	</a:t>
            </a:r>
            <a:r>
              <a:rPr sz="1400" b="1" i="1" spc="-10" dirty="0">
                <a:solidFill>
                  <a:srgbClr val="C00000"/>
                </a:solidFill>
                <a:latin typeface="Calibri"/>
                <a:cs typeface="Calibri"/>
              </a:rPr>
              <a:t>Как	</a:t>
            </a:r>
            <a:r>
              <a:rPr sz="1400" b="1" i="1" spc="-5" dirty="0">
                <a:solidFill>
                  <a:srgbClr val="C00000"/>
                </a:solidFill>
                <a:latin typeface="Calibri"/>
                <a:cs typeface="Calibri"/>
              </a:rPr>
              <a:t>музейно-педагогическая	</a:t>
            </a:r>
            <a:r>
              <a:rPr sz="1400" b="1" i="1" spc="-10" dirty="0">
                <a:solidFill>
                  <a:srgbClr val="C00000"/>
                </a:solidFill>
                <a:latin typeface="Calibri"/>
                <a:cs typeface="Calibri"/>
              </a:rPr>
              <a:t>деятельность</a:t>
            </a:r>
            <a:r>
              <a:rPr sz="1400" b="1" i="1" spc="6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в	</a:t>
            </a:r>
            <a:r>
              <a:rPr sz="1400" b="1" i="1" spc="-5" dirty="0">
                <a:solidFill>
                  <a:srgbClr val="C00000"/>
                </a:solidFill>
                <a:latin typeface="Calibri"/>
                <a:cs typeface="Calibri"/>
              </a:rPr>
              <a:t>организации	</a:t>
            </a:r>
            <a:r>
              <a:rPr sz="1400" b="1" i="1" spc="-10" dirty="0">
                <a:solidFill>
                  <a:srgbClr val="C00000"/>
                </a:solidFill>
                <a:latin typeface="Calibri"/>
                <a:cs typeface="Calibri"/>
              </a:rPr>
              <a:t>дополнительного	</a:t>
            </a:r>
            <a:r>
              <a:rPr sz="1400" b="1" i="1" spc="-5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endParaRPr sz="1400">
              <a:latin typeface="Calibri"/>
              <a:cs typeface="Calibri"/>
            </a:endParaRPr>
          </a:p>
          <a:p>
            <a:pPr marL="84455">
              <a:lnSpc>
                <a:spcPct val="100000"/>
              </a:lnSpc>
            </a:pPr>
            <a:r>
              <a:rPr sz="1400" b="1" i="1" spc="-5" dirty="0">
                <a:solidFill>
                  <a:srgbClr val="C00000"/>
                </a:solidFill>
                <a:latin typeface="Calibri"/>
                <a:cs typeface="Calibri"/>
              </a:rPr>
              <a:t>способствует</a:t>
            </a:r>
            <a:r>
              <a:rPr sz="1400" b="1" i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C00000"/>
                </a:solidFill>
                <a:latin typeface="Calibri"/>
                <a:cs typeface="Calibri"/>
              </a:rPr>
              <a:t>формированию</a:t>
            </a:r>
            <a:r>
              <a:rPr sz="1400" b="1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C00000"/>
                </a:solidFill>
                <a:latin typeface="Calibri"/>
                <a:cs typeface="Calibri"/>
              </a:rPr>
              <a:t>гражданской</a:t>
            </a:r>
            <a:r>
              <a:rPr sz="14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C00000"/>
                </a:solidFill>
                <a:latin typeface="Calibri"/>
                <a:cs typeface="Calibri"/>
              </a:rPr>
              <a:t>идентичности</a:t>
            </a:r>
            <a:r>
              <a:rPr sz="1400" b="1" i="1" spc="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spc="-5" dirty="0">
                <a:solidFill>
                  <a:srgbClr val="C00000"/>
                </a:solidFill>
                <a:latin typeface="Calibri"/>
                <a:cs typeface="Calibri"/>
              </a:rPr>
              <a:t>сельских</a:t>
            </a:r>
            <a:r>
              <a:rPr sz="14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C00000"/>
                </a:solidFill>
                <a:latin typeface="Calibri"/>
                <a:cs typeface="Calibri"/>
              </a:rPr>
              <a:t>школьников</a:t>
            </a:r>
            <a:endParaRPr sz="1400">
              <a:latin typeface="Calibri"/>
              <a:cs typeface="Calibri"/>
            </a:endParaRPr>
          </a:p>
          <a:p>
            <a:pPr marL="654050">
              <a:lnSpc>
                <a:spcPct val="100000"/>
              </a:lnSpc>
              <a:spcBef>
                <a:spcPts val="935"/>
              </a:spcBef>
            </a:pPr>
            <a:r>
              <a:rPr sz="12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ТЕМА</a:t>
            </a:r>
            <a:r>
              <a:rPr sz="12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2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ИССЛЕДОВАНИЯ</a:t>
            </a:r>
            <a:r>
              <a:rPr sz="1200" b="1" u="sng" spc="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2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ИННОВАЦИОННОЙ</a:t>
            </a:r>
            <a:r>
              <a:rPr sz="1200" b="1" u="sng" spc="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2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ПЛОЩАДКИ</a:t>
            </a:r>
            <a:r>
              <a:rPr sz="1200" b="1" u="sng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2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(НАИМЕНОВАНИЕ</a:t>
            </a:r>
            <a:r>
              <a:rPr sz="1200" b="1" u="sng" spc="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2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ПРОЕКТА)</a:t>
            </a:r>
            <a:endParaRPr sz="1200">
              <a:latin typeface="Georgia"/>
              <a:cs typeface="Georgia"/>
            </a:endParaRPr>
          </a:p>
          <a:p>
            <a:pPr marL="156845" marR="147955" indent="447040">
              <a:lnSpc>
                <a:spcPct val="100000"/>
              </a:lnSpc>
              <a:spcBef>
                <a:spcPts val="630"/>
              </a:spcBef>
            </a:pP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Музейная</a:t>
            </a:r>
            <a:r>
              <a:rPr sz="1200" spc="8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педагогика</a:t>
            </a:r>
            <a:r>
              <a:rPr sz="1200" spc="7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как</a:t>
            </a:r>
            <a:r>
              <a:rPr sz="1200" spc="9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инновационная</a:t>
            </a:r>
            <a:r>
              <a:rPr sz="1200" spc="9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технология</a:t>
            </a:r>
            <a:r>
              <a:rPr sz="1200" spc="8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формирования</a:t>
            </a:r>
            <a:r>
              <a:rPr sz="1200" spc="9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гражданской</a:t>
            </a:r>
            <a:r>
              <a:rPr sz="1200" spc="11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идентичности</a:t>
            </a:r>
            <a:r>
              <a:rPr sz="1200" spc="9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D0D0D"/>
                </a:solidFill>
                <a:latin typeface="Georgia"/>
                <a:cs typeface="Georgia"/>
              </a:rPr>
              <a:t>сельских </a:t>
            </a:r>
            <a:r>
              <a:rPr sz="1200" spc="-27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школьников</a:t>
            </a:r>
            <a:r>
              <a:rPr sz="1200" spc="2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D0D0D"/>
                </a:solidFill>
                <a:latin typeface="Georgia"/>
                <a:cs typeface="Georgia"/>
              </a:rPr>
              <a:t>в</a:t>
            </a:r>
            <a:r>
              <a:rPr sz="1200" spc="3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системе</a:t>
            </a:r>
            <a:r>
              <a:rPr sz="1200" spc="2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дополнительного</a:t>
            </a:r>
            <a:r>
              <a:rPr sz="1200" spc="2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образования</a:t>
            </a:r>
            <a:r>
              <a:rPr sz="1200" spc="3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детей:</a:t>
            </a:r>
            <a:r>
              <a:rPr sz="1200" spc="3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D0D0D"/>
                </a:solidFill>
                <a:latin typeface="Georgia"/>
                <a:cs typeface="Georgia"/>
              </a:rPr>
              <a:t>на</a:t>
            </a:r>
            <a:r>
              <a:rPr sz="1200" spc="1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примере</a:t>
            </a:r>
            <a:r>
              <a:rPr sz="1200" spc="1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работы</a:t>
            </a:r>
            <a:r>
              <a:rPr sz="1200" spc="1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школьного</a:t>
            </a:r>
            <a:r>
              <a:rPr sz="1200" spc="4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краеведческого</a:t>
            </a:r>
            <a:r>
              <a:rPr sz="1200" spc="4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музея</a:t>
            </a:r>
            <a:endParaRPr sz="1200">
              <a:latin typeface="Georgia"/>
              <a:cs typeface="Georgia"/>
            </a:endParaRPr>
          </a:p>
          <a:p>
            <a:pPr marL="15684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«Истоки»</a:t>
            </a:r>
            <a:r>
              <a:rPr sz="1200" spc="4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МБУДО</a:t>
            </a:r>
            <a:r>
              <a:rPr sz="1200" spc="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Georgia"/>
                <a:cs typeface="Georgia"/>
              </a:rPr>
              <a:t>ЦТ</a:t>
            </a:r>
            <a:r>
              <a:rPr sz="1200" spc="1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«Радуга»</a:t>
            </a:r>
            <a:r>
              <a:rPr sz="1200" spc="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станицы</a:t>
            </a:r>
            <a:r>
              <a:rPr sz="1200" spc="1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Georgia"/>
                <a:cs typeface="Georgia"/>
              </a:rPr>
              <a:t>Роговской</a:t>
            </a:r>
            <a:r>
              <a:rPr sz="1200" spc="6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Тимашевского</a:t>
            </a:r>
            <a:r>
              <a:rPr sz="1200" spc="3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района</a:t>
            </a:r>
            <a:r>
              <a:rPr sz="120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Georgia"/>
                <a:cs typeface="Georgia"/>
              </a:rPr>
              <a:t>Краснодарского</a:t>
            </a:r>
            <a:r>
              <a:rPr sz="1200" spc="6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края</a:t>
            </a:r>
            <a:endParaRPr sz="1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Georgia"/>
              <a:cs typeface="Georgia"/>
            </a:endParaRPr>
          </a:p>
          <a:p>
            <a:pPr marL="517525">
              <a:lnSpc>
                <a:spcPct val="100000"/>
              </a:lnSpc>
              <a:tabLst>
                <a:tab pos="1139825" algn="l"/>
                <a:tab pos="2999740" algn="l"/>
                <a:tab pos="4276090" algn="l"/>
                <a:tab pos="5057140" algn="l"/>
                <a:tab pos="5776595" algn="l"/>
                <a:tab pos="6170295" algn="l"/>
                <a:tab pos="7392670" algn="l"/>
              </a:tabLst>
            </a:pPr>
            <a:r>
              <a:rPr sz="12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ЦЕЛЬ	ИННОВАЦИОННОЙ	ПЛОЩАДКИ:	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создание	</a:t>
            </a:r>
            <a:r>
              <a:rPr sz="1200" dirty="0">
                <a:solidFill>
                  <a:srgbClr val="0D0D0D"/>
                </a:solidFill>
                <a:latin typeface="Georgia"/>
                <a:cs typeface="Georgia"/>
              </a:rPr>
              <a:t>условий	для	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формирования	гражданской</a:t>
            </a:r>
            <a:endParaRPr sz="1200">
              <a:latin typeface="Georgia"/>
              <a:cs typeface="Georgia"/>
            </a:endParaRPr>
          </a:p>
          <a:p>
            <a:pPr marL="156845">
              <a:lnSpc>
                <a:spcPct val="100000"/>
              </a:lnSpc>
            </a:pP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идентичности</a:t>
            </a:r>
            <a:r>
              <a:rPr sz="1200" spc="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сельских</a:t>
            </a:r>
            <a:r>
              <a:rPr sz="1200" spc="2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школьников</a:t>
            </a:r>
            <a:r>
              <a:rPr sz="1200" spc="2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D0D0D"/>
                </a:solidFill>
                <a:latin typeface="Georgia"/>
                <a:cs typeface="Georgia"/>
              </a:rPr>
              <a:t>в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системе</a:t>
            </a:r>
            <a:r>
              <a:rPr sz="1200" spc="1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дополнительного</a:t>
            </a:r>
            <a:r>
              <a:rPr sz="1200" spc="20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Georgia"/>
                <a:cs typeface="Georgia"/>
              </a:rPr>
              <a:t>образования</a:t>
            </a:r>
            <a:r>
              <a:rPr sz="1200" spc="45" dirty="0">
                <a:solidFill>
                  <a:srgbClr val="0D0D0D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eorgia"/>
                <a:cs typeface="Georgia"/>
              </a:rPr>
              <a:t>детей</a:t>
            </a:r>
            <a:endParaRPr sz="1200">
              <a:latin typeface="Georgia"/>
              <a:cs typeface="Georgia"/>
            </a:endParaRPr>
          </a:p>
          <a:p>
            <a:pPr marL="373380">
              <a:lnSpc>
                <a:spcPts val="1420"/>
              </a:lnSpc>
              <a:spcBef>
                <a:spcPts val="1090"/>
              </a:spcBef>
            </a:pPr>
            <a:r>
              <a:rPr sz="12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ЗАДАЧИ</a:t>
            </a:r>
            <a:r>
              <a:rPr sz="12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2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ИННОВАЦИОННОЙ</a:t>
            </a:r>
            <a:r>
              <a:rPr sz="1200" b="1" u="sng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200" b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ПЛОЩАДКИ:</a:t>
            </a:r>
            <a:endParaRPr sz="1200">
              <a:latin typeface="Georgia"/>
              <a:cs typeface="Georgia"/>
            </a:endParaRPr>
          </a:p>
          <a:p>
            <a:pPr marL="373380" indent="-361315">
              <a:lnSpc>
                <a:spcPts val="1420"/>
              </a:lnSpc>
              <a:buFont typeface="Wingdings"/>
              <a:buChar char=""/>
              <a:tabLst>
                <a:tab pos="373380" algn="l"/>
                <a:tab pos="374015" algn="l"/>
              </a:tabLst>
            </a:pPr>
            <a:r>
              <a:rPr sz="1200" spc="-10" dirty="0">
                <a:latin typeface="Calibri"/>
                <a:cs typeface="Calibri"/>
              </a:rPr>
              <a:t>изучить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проанализировать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состояние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проблемы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педагогической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теории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практике;</a:t>
            </a:r>
            <a:endParaRPr sz="1200">
              <a:latin typeface="Calibri"/>
              <a:cs typeface="Calibri"/>
            </a:endParaRPr>
          </a:p>
          <a:p>
            <a:pPr marL="373380" indent="-361315">
              <a:lnSpc>
                <a:spcPct val="100000"/>
              </a:lnSpc>
              <a:buFont typeface="Wingdings"/>
              <a:buChar char=""/>
              <a:tabLst>
                <a:tab pos="373380" algn="l"/>
                <a:tab pos="374015" algn="l"/>
                <a:tab pos="1453515" algn="l"/>
                <a:tab pos="2451735" algn="l"/>
                <a:tab pos="3287395" algn="l"/>
                <a:tab pos="3801110" algn="l"/>
                <a:tab pos="4004310" algn="l"/>
                <a:tab pos="5284470" algn="l"/>
                <a:tab pos="5495290" algn="l"/>
                <a:tab pos="6679565" algn="l"/>
                <a:tab pos="7334884" algn="l"/>
              </a:tabLst>
            </a:pPr>
            <a:r>
              <a:rPr sz="1200" spc="-5" dirty="0">
                <a:latin typeface="Calibri"/>
                <a:cs typeface="Calibri"/>
              </a:rPr>
              <a:t>интегрировать	</a:t>
            </a:r>
            <a:r>
              <a:rPr sz="1200" spc="-10" dirty="0">
                <a:latin typeface="Calibri"/>
                <a:cs typeface="Calibri"/>
              </a:rPr>
              <a:t>возможности	</a:t>
            </a:r>
            <a:r>
              <a:rPr sz="1200" spc="-5" dirty="0">
                <a:latin typeface="Calibri"/>
                <a:cs typeface="Calibri"/>
              </a:rPr>
              <a:t>школьного	музея	</a:t>
            </a:r>
            <a:r>
              <a:rPr sz="1200" dirty="0">
                <a:latin typeface="Calibri"/>
                <a:cs typeface="Calibri"/>
              </a:rPr>
              <a:t>в	</a:t>
            </a:r>
            <a:r>
              <a:rPr sz="1200" spc="-5" dirty="0">
                <a:latin typeface="Calibri"/>
                <a:cs typeface="Calibri"/>
              </a:rPr>
              <a:t>образовательный	</a:t>
            </a:r>
            <a:r>
              <a:rPr sz="1200" dirty="0">
                <a:latin typeface="Calibri"/>
                <a:cs typeface="Calibri"/>
              </a:rPr>
              <a:t>и	</a:t>
            </a:r>
            <a:r>
              <a:rPr sz="1200" spc="-10" dirty="0">
                <a:latin typeface="Calibri"/>
                <a:cs typeface="Calibri"/>
              </a:rPr>
              <a:t>воспитательный	</a:t>
            </a:r>
            <a:r>
              <a:rPr sz="1200" spc="-5" dirty="0">
                <a:latin typeface="Calibri"/>
                <a:cs typeface="Calibri"/>
              </a:rPr>
              <a:t>процесс	образовательных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организаций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района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целью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формирования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гражданской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идентичности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сельских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школьников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(ДОО,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СОШ,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СПО,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ОДО);</a:t>
            </a:r>
            <a:endParaRPr sz="1200">
              <a:latin typeface="Calibri"/>
              <a:cs typeface="Calibri"/>
            </a:endParaRPr>
          </a:p>
          <a:p>
            <a:pPr marL="373380" indent="-361315">
              <a:lnSpc>
                <a:spcPct val="100000"/>
              </a:lnSpc>
              <a:buFont typeface="Wingdings"/>
              <a:buChar char=""/>
              <a:tabLst>
                <a:tab pos="373380" algn="l"/>
                <a:tab pos="374015" algn="l"/>
              </a:tabLst>
            </a:pPr>
            <a:r>
              <a:rPr sz="1200" spc="-5" dirty="0">
                <a:latin typeface="Calibri"/>
                <a:cs typeface="Calibri"/>
              </a:rPr>
              <a:t>преобразовать</a:t>
            </a:r>
            <a:r>
              <a:rPr sz="1200" spc="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музей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из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хранилища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прошлого,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собрания</a:t>
            </a:r>
            <a:r>
              <a:rPr sz="1200" spc="2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документальных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вещественных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источников</a:t>
            </a:r>
            <a:r>
              <a:rPr sz="1200" spc="22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полноправный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объект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образовательного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воспитательного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процесса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районе;</a:t>
            </a:r>
            <a:endParaRPr sz="12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73380" algn="l"/>
                <a:tab pos="374015" algn="l"/>
              </a:tabLst>
            </a:pPr>
            <a:r>
              <a:rPr sz="1200" spc="-5" dirty="0">
                <a:latin typeface="Calibri"/>
                <a:cs typeface="Calibri"/>
              </a:rPr>
              <a:t>создать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условия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для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самовыражения,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самореализации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учащихся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через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конкретные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дела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поисковой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исследовательской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деятельности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музея,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приобщив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детей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традициям,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культурному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историческому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прошлому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своей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малой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родины;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373380" algn="l"/>
                <a:tab pos="374015" algn="l"/>
              </a:tabLst>
            </a:pPr>
            <a:r>
              <a:rPr sz="1200" spc="-5" dirty="0">
                <a:latin typeface="Calibri"/>
                <a:cs typeface="Calibri"/>
              </a:rPr>
              <a:t>разработать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модель</a:t>
            </a:r>
            <a:r>
              <a:rPr sz="1200" spc="1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сетевого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взаимодействия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интеллектуальными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социальными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партнерами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формированию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гражданской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идентичности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детей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15" dirty="0">
                <a:latin typeface="Calibri"/>
                <a:cs typeface="Calibri"/>
              </a:rPr>
              <a:t>молодежи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Тимашевского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района;</a:t>
            </a:r>
            <a:endParaRPr sz="1200">
              <a:latin typeface="Calibri"/>
              <a:cs typeface="Calibri"/>
            </a:endParaRPr>
          </a:p>
          <a:p>
            <a:pPr marL="12700" marR="8255">
              <a:lnSpc>
                <a:spcPct val="100000"/>
              </a:lnSpc>
              <a:buFont typeface="Wingdings"/>
              <a:buChar char=""/>
              <a:tabLst>
                <a:tab pos="373380" algn="l"/>
                <a:tab pos="374015" algn="l"/>
              </a:tabLst>
            </a:pPr>
            <a:r>
              <a:rPr sz="1200" spc="-5" dirty="0">
                <a:latin typeface="Calibri"/>
                <a:cs typeface="Calibri"/>
              </a:rPr>
              <a:t>разработать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электронный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учебно-методический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сборник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для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учащихся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педагогов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района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с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материалами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музейно-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педагогической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деятельности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по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формированию гражданской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идентичности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детей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5-9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классов.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978"/>
            <a:ext cx="9144000" cy="5031105"/>
            <a:chOff x="0" y="112978"/>
            <a:chExt cx="9144000" cy="5031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" y="586740"/>
              <a:ext cx="858519" cy="11785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481" y="687197"/>
              <a:ext cx="694690" cy="991869"/>
            </a:xfrm>
            <a:custGeom>
              <a:avLst/>
              <a:gdLst/>
              <a:ahLst/>
              <a:cxnLst/>
              <a:rect l="l" t="t" r="r" b="b"/>
              <a:pathLst>
                <a:path w="694690" h="991869">
                  <a:moveTo>
                    <a:pt x="694176" y="0"/>
                  </a:moveTo>
                  <a:lnTo>
                    <a:pt x="347085" y="347090"/>
                  </a:lnTo>
                  <a:lnTo>
                    <a:pt x="0" y="0"/>
                  </a:lnTo>
                  <a:lnTo>
                    <a:pt x="0" y="644651"/>
                  </a:lnTo>
                  <a:lnTo>
                    <a:pt x="347085" y="991742"/>
                  </a:lnTo>
                  <a:lnTo>
                    <a:pt x="694176" y="644651"/>
                  </a:lnTo>
                  <a:lnTo>
                    <a:pt x="694176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481" y="687197"/>
              <a:ext cx="694690" cy="991869"/>
            </a:xfrm>
            <a:custGeom>
              <a:avLst/>
              <a:gdLst/>
              <a:ahLst/>
              <a:cxnLst/>
              <a:rect l="l" t="t" r="r" b="b"/>
              <a:pathLst>
                <a:path w="694690" h="991869">
                  <a:moveTo>
                    <a:pt x="694176" y="0"/>
                  </a:moveTo>
                  <a:lnTo>
                    <a:pt x="694176" y="644651"/>
                  </a:lnTo>
                  <a:lnTo>
                    <a:pt x="347085" y="991742"/>
                  </a:lnTo>
                  <a:lnTo>
                    <a:pt x="0" y="644651"/>
                  </a:lnTo>
                  <a:lnTo>
                    <a:pt x="0" y="0"/>
                  </a:lnTo>
                  <a:lnTo>
                    <a:pt x="347085" y="347090"/>
                  </a:lnTo>
                  <a:lnTo>
                    <a:pt x="694176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1792" y="988440"/>
            <a:ext cx="154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3958" y="617601"/>
            <a:ext cx="7422515" cy="784225"/>
            <a:chOff x="783958" y="617601"/>
            <a:chExt cx="7422515" cy="784225"/>
          </a:xfrm>
        </p:grpSpPr>
        <p:sp>
          <p:nvSpPr>
            <p:cNvPr id="8" name="object 8"/>
            <p:cNvSpPr/>
            <p:nvPr/>
          </p:nvSpPr>
          <p:spPr>
            <a:xfrm>
              <a:off x="796658" y="630301"/>
              <a:ext cx="7397115" cy="758825"/>
            </a:xfrm>
            <a:custGeom>
              <a:avLst/>
              <a:gdLst/>
              <a:ahLst/>
              <a:cxnLst/>
              <a:rect l="l" t="t" r="r" b="b"/>
              <a:pathLst>
                <a:path w="7397115" h="758825">
                  <a:moveTo>
                    <a:pt x="7270254" y="0"/>
                  </a:moveTo>
                  <a:lnTo>
                    <a:pt x="0" y="0"/>
                  </a:lnTo>
                  <a:lnTo>
                    <a:pt x="0" y="758444"/>
                  </a:lnTo>
                  <a:lnTo>
                    <a:pt x="7270254" y="758444"/>
                  </a:lnTo>
                  <a:lnTo>
                    <a:pt x="7319413" y="748522"/>
                  </a:lnTo>
                  <a:lnTo>
                    <a:pt x="7359583" y="721455"/>
                  </a:lnTo>
                  <a:lnTo>
                    <a:pt x="7386679" y="681291"/>
                  </a:lnTo>
                  <a:lnTo>
                    <a:pt x="7396619" y="632078"/>
                  </a:lnTo>
                  <a:lnTo>
                    <a:pt x="7396619" y="126491"/>
                  </a:lnTo>
                  <a:lnTo>
                    <a:pt x="7386679" y="77259"/>
                  </a:lnTo>
                  <a:lnTo>
                    <a:pt x="7359583" y="37052"/>
                  </a:lnTo>
                  <a:lnTo>
                    <a:pt x="7319413" y="9941"/>
                  </a:lnTo>
                  <a:lnTo>
                    <a:pt x="72702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658" y="630301"/>
              <a:ext cx="7397115" cy="758825"/>
            </a:xfrm>
            <a:custGeom>
              <a:avLst/>
              <a:gdLst/>
              <a:ahLst/>
              <a:cxnLst/>
              <a:rect l="l" t="t" r="r" b="b"/>
              <a:pathLst>
                <a:path w="7397115" h="758825">
                  <a:moveTo>
                    <a:pt x="7396619" y="126491"/>
                  </a:moveTo>
                  <a:lnTo>
                    <a:pt x="7396619" y="632078"/>
                  </a:lnTo>
                  <a:lnTo>
                    <a:pt x="7386679" y="681291"/>
                  </a:lnTo>
                  <a:lnTo>
                    <a:pt x="7359583" y="721455"/>
                  </a:lnTo>
                  <a:lnTo>
                    <a:pt x="7319413" y="748522"/>
                  </a:lnTo>
                  <a:lnTo>
                    <a:pt x="7270254" y="758444"/>
                  </a:lnTo>
                  <a:lnTo>
                    <a:pt x="0" y="758444"/>
                  </a:lnTo>
                  <a:lnTo>
                    <a:pt x="0" y="0"/>
                  </a:lnTo>
                  <a:lnTo>
                    <a:pt x="7270254" y="0"/>
                  </a:lnTo>
                  <a:lnTo>
                    <a:pt x="7319413" y="9941"/>
                  </a:lnTo>
                  <a:lnTo>
                    <a:pt x="7359583" y="37052"/>
                  </a:lnTo>
                  <a:lnTo>
                    <a:pt x="7386679" y="77259"/>
                  </a:lnTo>
                  <a:lnTo>
                    <a:pt x="7396619" y="126491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83919" y="173101"/>
            <a:ext cx="6998334" cy="121031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631950">
              <a:lnSpc>
                <a:spcPct val="100000"/>
              </a:lnSpc>
              <a:spcBef>
                <a:spcPts val="860"/>
              </a:spcBef>
            </a:pPr>
            <a:r>
              <a:rPr sz="16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Актуальность</a:t>
            </a:r>
            <a:r>
              <a:rPr sz="1600" b="1" i="1" u="sng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изучаемой</a:t>
            </a:r>
            <a:r>
              <a:rPr sz="1600" b="1" i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проблемы</a:t>
            </a:r>
            <a:endParaRPr sz="1600">
              <a:latin typeface="Georgia"/>
              <a:cs typeface="Georgia"/>
            </a:endParaRPr>
          </a:p>
          <a:p>
            <a:pPr marL="127000" marR="5080" indent="-114300">
              <a:lnSpc>
                <a:spcPct val="85400"/>
              </a:lnSpc>
              <a:spcBef>
                <a:spcPts val="91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Georgia"/>
                <a:cs typeface="Georgia"/>
              </a:rPr>
              <a:t>Проблема гражданской идентичности </a:t>
            </a:r>
            <a:r>
              <a:rPr sz="1400" dirty="0">
                <a:latin typeface="Georgia"/>
                <a:cs typeface="Georgia"/>
              </a:rPr>
              <a:t>в </a:t>
            </a:r>
            <a:r>
              <a:rPr sz="1400" spc="-5" dirty="0">
                <a:latin typeface="Georgia"/>
                <a:cs typeface="Georgia"/>
              </a:rPr>
              <a:t>современной России становится все </a:t>
            </a:r>
            <a:r>
              <a:rPr sz="1400" dirty="0">
                <a:latin typeface="Georgia"/>
                <a:cs typeface="Georgia"/>
              </a:rPr>
              <a:t>более </a:t>
            </a:r>
            <a:r>
              <a:rPr sz="1400" spc="-3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актуальной. Отсутствие </a:t>
            </a:r>
            <a:r>
              <a:rPr sz="1400" dirty="0">
                <a:latin typeface="Georgia"/>
                <a:cs typeface="Georgia"/>
              </a:rPr>
              <a:t>преемственности </a:t>
            </a:r>
            <a:r>
              <a:rPr sz="1400" spc="-5" dirty="0">
                <a:latin typeface="Georgia"/>
                <a:cs typeface="Georgia"/>
              </a:rPr>
              <a:t>между поколениями, уважения </a:t>
            </a:r>
            <a:r>
              <a:rPr sz="1400" dirty="0">
                <a:latin typeface="Georgia"/>
                <a:cs typeface="Georgia"/>
              </a:rPr>
              <a:t>к 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историческому </a:t>
            </a:r>
            <a:r>
              <a:rPr sz="1400" dirty="0">
                <a:latin typeface="Georgia"/>
                <a:cs typeface="Georgia"/>
              </a:rPr>
              <a:t>и </a:t>
            </a:r>
            <a:r>
              <a:rPr sz="1400" spc="-5" dirty="0">
                <a:latin typeface="Georgia"/>
                <a:cs typeface="Georgia"/>
              </a:rPr>
              <a:t>культурному наследию, утеря чувства общности </a:t>
            </a:r>
            <a:r>
              <a:rPr sz="1400" dirty="0">
                <a:latin typeface="Georgia"/>
                <a:cs typeface="Georgia"/>
              </a:rPr>
              <a:t>с </a:t>
            </a:r>
            <a:r>
              <a:rPr sz="1400" spc="-5" dirty="0">
                <a:latin typeface="Georgia"/>
                <a:cs typeface="Georgia"/>
              </a:rPr>
              <a:t>гражданами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своей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страны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–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все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это свидетельствует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о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кризисе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идентичности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и</a:t>
            </a:r>
            <a:r>
              <a:rPr sz="1400" spc="4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комформизме.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320" y="1503680"/>
            <a:ext cx="858519" cy="1178560"/>
            <a:chOff x="20320" y="1503680"/>
            <a:chExt cx="858519" cy="11785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" y="1503680"/>
              <a:ext cx="858519" cy="11785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2481" y="1603883"/>
              <a:ext cx="694690" cy="991869"/>
            </a:xfrm>
            <a:custGeom>
              <a:avLst/>
              <a:gdLst/>
              <a:ahLst/>
              <a:cxnLst/>
              <a:rect l="l" t="t" r="r" b="b"/>
              <a:pathLst>
                <a:path w="694690" h="991869">
                  <a:moveTo>
                    <a:pt x="694176" y="0"/>
                  </a:moveTo>
                  <a:lnTo>
                    <a:pt x="347085" y="347090"/>
                  </a:lnTo>
                  <a:lnTo>
                    <a:pt x="0" y="0"/>
                  </a:lnTo>
                  <a:lnTo>
                    <a:pt x="0" y="644651"/>
                  </a:lnTo>
                  <a:lnTo>
                    <a:pt x="347085" y="991742"/>
                  </a:lnTo>
                  <a:lnTo>
                    <a:pt x="694176" y="644651"/>
                  </a:lnTo>
                  <a:lnTo>
                    <a:pt x="69417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481" y="1603883"/>
              <a:ext cx="694690" cy="991869"/>
            </a:xfrm>
            <a:custGeom>
              <a:avLst/>
              <a:gdLst/>
              <a:ahLst/>
              <a:cxnLst/>
              <a:rect l="l" t="t" r="r" b="b"/>
              <a:pathLst>
                <a:path w="694690" h="991869">
                  <a:moveTo>
                    <a:pt x="694176" y="0"/>
                  </a:moveTo>
                  <a:lnTo>
                    <a:pt x="694176" y="644651"/>
                  </a:lnTo>
                  <a:lnTo>
                    <a:pt x="347085" y="991742"/>
                  </a:lnTo>
                  <a:lnTo>
                    <a:pt x="0" y="644651"/>
                  </a:lnTo>
                  <a:lnTo>
                    <a:pt x="0" y="0"/>
                  </a:lnTo>
                  <a:lnTo>
                    <a:pt x="347085" y="347090"/>
                  </a:lnTo>
                  <a:lnTo>
                    <a:pt x="694176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1792" y="1905317"/>
            <a:ext cx="154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31519" y="1452880"/>
            <a:ext cx="8221980" cy="871219"/>
            <a:chOff x="731519" y="1452880"/>
            <a:chExt cx="8221980" cy="871219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19" y="1452880"/>
              <a:ext cx="8221980" cy="8712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219" y="1493520"/>
              <a:ext cx="7932420" cy="81787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96658" y="1557401"/>
              <a:ext cx="8091170" cy="737870"/>
            </a:xfrm>
            <a:custGeom>
              <a:avLst/>
              <a:gdLst/>
              <a:ahLst/>
              <a:cxnLst/>
              <a:rect l="l" t="t" r="r" b="b"/>
              <a:pathLst>
                <a:path w="8091170" h="737869">
                  <a:moveTo>
                    <a:pt x="7967865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7967865" y="737616"/>
                  </a:lnTo>
                  <a:lnTo>
                    <a:pt x="8015738" y="727962"/>
                  </a:lnTo>
                  <a:lnTo>
                    <a:pt x="8054813" y="701627"/>
                  </a:lnTo>
                  <a:lnTo>
                    <a:pt x="8081147" y="662553"/>
                  </a:lnTo>
                  <a:lnTo>
                    <a:pt x="8090801" y="614680"/>
                  </a:lnTo>
                  <a:lnTo>
                    <a:pt x="8090801" y="122936"/>
                  </a:lnTo>
                  <a:lnTo>
                    <a:pt x="8081147" y="75116"/>
                  </a:lnTo>
                  <a:lnTo>
                    <a:pt x="8054813" y="36036"/>
                  </a:lnTo>
                  <a:lnTo>
                    <a:pt x="8015738" y="9671"/>
                  </a:lnTo>
                  <a:lnTo>
                    <a:pt x="796786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6658" y="1557401"/>
              <a:ext cx="8091170" cy="737870"/>
            </a:xfrm>
            <a:custGeom>
              <a:avLst/>
              <a:gdLst/>
              <a:ahLst/>
              <a:cxnLst/>
              <a:rect l="l" t="t" r="r" b="b"/>
              <a:pathLst>
                <a:path w="8091170" h="737869">
                  <a:moveTo>
                    <a:pt x="8090801" y="122936"/>
                  </a:moveTo>
                  <a:lnTo>
                    <a:pt x="8090801" y="614680"/>
                  </a:lnTo>
                  <a:lnTo>
                    <a:pt x="8081147" y="662553"/>
                  </a:lnTo>
                  <a:lnTo>
                    <a:pt x="8054813" y="701627"/>
                  </a:lnTo>
                  <a:lnTo>
                    <a:pt x="8015738" y="727962"/>
                  </a:lnTo>
                  <a:lnTo>
                    <a:pt x="7967865" y="737616"/>
                  </a:lnTo>
                  <a:lnTo>
                    <a:pt x="0" y="737616"/>
                  </a:lnTo>
                  <a:lnTo>
                    <a:pt x="0" y="0"/>
                  </a:lnTo>
                  <a:lnTo>
                    <a:pt x="7967865" y="0"/>
                  </a:lnTo>
                  <a:lnTo>
                    <a:pt x="8015738" y="9671"/>
                  </a:lnTo>
                  <a:lnTo>
                    <a:pt x="8054813" y="36036"/>
                  </a:lnTo>
                  <a:lnTo>
                    <a:pt x="8081147" y="75116"/>
                  </a:lnTo>
                  <a:lnTo>
                    <a:pt x="8090801" y="12293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83919" y="1605978"/>
            <a:ext cx="7603490" cy="60261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0" marR="5080" indent="-114300">
              <a:lnSpc>
                <a:spcPct val="85100"/>
              </a:lnSpc>
              <a:spcBef>
                <a:spcPts val="35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Georgia"/>
                <a:cs typeface="Georgia"/>
              </a:rPr>
              <a:t>В </a:t>
            </a:r>
            <a:r>
              <a:rPr sz="1400" spc="-5" dirty="0">
                <a:latin typeface="Georgia"/>
                <a:cs typeface="Georgia"/>
              </a:rPr>
              <a:t>связи </a:t>
            </a:r>
            <a:r>
              <a:rPr sz="1400" dirty="0">
                <a:latin typeface="Georgia"/>
                <a:cs typeface="Georgia"/>
              </a:rPr>
              <a:t>с </a:t>
            </a:r>
            <a:r>
              <a:rPr sz="1400" spc="-5" dirty="0">
                <a:latin typeface="Georgia"/>
                <a:cs typeface="Georgia"/>
              </a:rPr>
              <a:t>этим особую остроту приобретают вопросы, связанные </a:t>
            </a:r>
            <a:r>
              <a:rPr sz="1400" dirty="0">
                <a:latin typeface="Georgia"/>
                <a:cs typeface="Georgia"/>
              </a:rPr>
              <a:t>с </a:t>
            </a:r>
            <a:r>
              <a:rPr sz="1400" spc="-5" dirty="0">
                <a:latin typeface="Georgia"/>
                <a:cs typeface="Georgia"/>
              </a:rPr>
              <a:t>формированием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гражданской идентичности подрастающего </a:t>
            </a:r>
            <a:r>
              <a:rPr sz="1400" dirty="0">
                <a:latin typeface="Georgia"/>
                <a:cs typeface="Georgia"/>
              </a:rPr>
              <a:t>поколения </a:t>
            </a:r>
            <a:r>
              <a:rPr sz="1400" spc="-5" dirty="0">
                <a:latin typeface="Georgia"/>
                <a:cs typeface="Georgia"/>
              </a:rPr>
              <a:t>россиян, так как </a:t>
            </a:r>
            <a:r>
              <a:rPr sz="1400" dirty="0">
                <a:latin typeface="Georgia"/>
                <a:cs typeface="Georgia"/>
              </a:rPr>
              <a:t>именно </a:t>
            </a:r>
            <a:r>
              <a:rPr sz="1400" spc="-5" dirty="0">
                <a:latin typeface="Georgia"/>
                <a:cs typeface="Georgia"/>
              </a:rPr>
              <a:t>эта часть </a:t>
            </a:r>
            <a:r>
              <a:rPr sz="1400" spc="-3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общества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наиболее</a:t>
            </a:r>
            <a:r>
              <a:rPr sz="1400" spc="-10" dirty="0">
                <a:latin typeface="Georgia"/>
                <a:cs typeface="Georgia"/>
              </a:rPr>
              <a:t> уязвима</a:t>
            </a:r>
            <a:r>
              <a:rPr sz="1400" spc="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и </a:t>
            </a:r>
            <a:r>
              <a:rPr sz="1400" spc="-5" dirty="0">
                <a:latin typeface="Georgia"/>
                <a:cs typeface="Georgia"/>
              </a:rPr>
              <a:t>подвержена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разного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рода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негативным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влияниям.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320" y="2440939"/>
            <a:ext cx="858519" cy="1178560"/>
            <a:chOff x="20320" y="2440939"/>
            <a:chExt cx="858519" cy="117856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" y="2440939"/>
              <a:ext cx="858519" cy="11785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2481" y="2541396"/>
              <a:ext cx="694690" cy="991869"/>
            </a:xfrm>
            <a:custGeom>
              <a:avLst/>
              <a:gdLst/>
              <a:ahLst/>
              <a:cxnLst/>
              <a:rect l="l" t="t" r="r" b="b"/>
              <a:pathLst>
                <a:path w="694690" h="991870">
                  <a:moveTo>
                    <a:pt x="694176" y="0"/>
                  </a:moveTo>
                  <a:lnTo>
                    <a:pt x="347085" y="347090"/>
                  </a:lnTo>
                  <a:lnTo>
                    <a:pt x="0" y="0"/>
                  </a:lnTo>
                  <a:lnTo>
                    <a:pt x="0" y="644525"/>
                  </a:lnTo>
                  <a:lnTo>
                    <a:pt x="347085" y="991615"/>
                  </a:lnTo>
                  <a:lnTo>
                    <a:pt x="694176" y="644525"/>
                  </a:lnTo>
                  <a:lnTo>
                    <a:pt x="69417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481" y="2541396"/>
              <a:ext cx="694690" cy="991869"/>
            </a:xfrm>
            <a:custGeom>
              <a:avLst/>
              <a:gdLst/>
              <a:ahLst/>
              <a:cxnLst/>
              <a:rect l="l" t="t" r="r" b="b"/>
              <a:pathLst>
                <a:path w="694690" h="991870">
                  <a:moveTo>
                    <a:pt x="694176" y="0"/>
                  </a:moveTo>
                  <a:lnTo>
                    <a:pt x="694176" y="644525"/>
                  </a:lnTo>
                  <a:lnTo>
                    <a:pt x="347085" y="991615"/>
                  </a:lnTo>
                  <a:lnTo>
                    <a:pt x="0" y="644525"/>
                  </a:lnTo>
                  <a:lnTo>
                    <a:pt x="0" y="0"/>
                  </a:lnTo>
                  <a:lnTo>
                    <a:pt x="347085" y="347090"/>
                  </a:lnTo>
                  <a:lnTo>
                    <a:pt x="694176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71792" y="2843212"/>
            <a:ext cx="154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400" y="2339339"/>
            <a:ext cx="8928100" cy="2651760"/>
            <a:chOff x="25400" y="2339339"/>
            <a:chExt cx="8928100" cy="2651760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19" y="2369819"/>
              <a:ext cx="8221980" cy="9118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219" y="2339339"/>
              <a:ext cx="7792720" cy="100076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96658" y="2474086"/>
              <a:ext cx="8091170" cy="779145"/>
            </a:xfrm>
            <a:custGeom>
              <a:avLst/>
              <a:gdLst/>
              <a:ahLst/>
              <a:cxnLst/>
              <a:rect l="l" t="t" r="r" b="b"/>
              <a:pathLst>
                <a:path w="8091170" h="779145">
                  <a:moveTo>
                    <a:pt x="7961007" y="0"/>
                  </a:moveTo>
                  <a:lnTo>
                    <a:pt x="0" y="0"/>
                  </a:lnTo>
                  <a:lnTo>
                    <a:pt x="0" y="779144"/>
                  </a:lnTo>
                  <a:lnTo>
                    <a:pt x="7961007" y="779144"/>
                  </a:lnTo>
                  <a:lnTo>
                    <a:pt x="8011506" y="768935"/>
                  </a:lnTo>
                  <a:lnTo>
                    <a:pt x="8052765" y="741092"/>
                  </a:lnTo>
                  <a:lnTo>
                    <a:pt x="8080594" y="699795"/>
                  </a:lnTo>
                  <a:lnTo>
                    <a:pt x="8090801" y="649224"/>
                  </a:lnTo>
                  <a:lnTo>
                    <a:pt x="8090801" y="129920"/>
                  </a:lnTo>
                  <a:lnTo>
                    <a:pt x="8080594" y="79349"/>
                  </a:lnTo>
                  <a:lnTo>
                    <a:pt x="8052765" y="38052"/>
                  </a:lnTo>
                  <a:lnTo>
                    <a:pt x="8011506" y="10209"/>
                  </a:lnTo>
                  <a:lnTo>
                    <a:pt x="79610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6658" y="2474086"/>
              <a:ext cx="8091170" cy="779145"/>
            </a:xfrm>
            <a:custGeom>
              <a:avLst/>
              <a:gdLst/>
              <a:ahLst/>
              <a:cxnLst/>
              <a:rect l="l" t="t" r="r" b="b"/>
              <a:pathLst>
                <a:path w="8091170" h="779145">
                  <a:moveTo>
                    <a:pt x="8090801" y="129920"/>
                  </a:moveTo>
                  <a:lnTo>
                    <a:pt x="8090801" y="649224"/>
                  </a:lnTo>
                  <a:lnTo>
                    <a:pt x="8080594" y="699795"/>
                  </a:lnTo>
                  <a:lnTo>
                    <a:pt x="8052765" y="741092"/>
                  </a:lnTo>
                  <a:lnTo>
                    <a:pt x="8011506" y="768935"/>
                  </a:lnTo>
                  <a:lnTo>
                    <a:pt x="7961007" y="779144"/>
                  </a:lnTo>
                  <a:lnTo>
                    <a:pt x="0" y="779144"/>
                  </a:lnTo>
                  <a:lnTo>
                    <a:pt x="0" y="0"/>
                  </a:lnTo>
                  <a:lnTo>
                    <a:pt x="7961007" y="0"/>
                  </a:lnTo>
                  <a:lnTo>
                    <a:pt x="8011506" y="10209"/>
                  </a:lnTo>
                  <a:lnTo>
                    <a:pt x="8052765" y="38052"/>
                  </a:lnTo>
                  <a:lnTo>
                    <a:pt x="8080594" y="79349"/>
                  </a:lnTo>
                  <a:lnTo>
                    <a:pt x="8090801" y="12992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0" y="3413759"/>
              <a:ext cx="878840" cy="157733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7500" y="3511803"/>
              <a:ext cx="714375" cy="1393825"/>
            </a:xfrm>
            <a:custGeom>
              <a:avLst/>
              <a:gdLst/>
              <a:ahLst/>
              <a:cxnLst/>
              <a:rect l="l" t="t" r="r" b="b"/>
              <a:pathLst>
                <a:path w="714375" h="1393825">
                  <a:moveTo>
                    <a:pt x="714265" y="0"/>
                  </a:moveTo>
                  <a:lnTo>
                    <a:pt x="357129" y="357124"/>
                  </a:lnTo>
                  <a:lnTo>
                    <a:pt x="0" y="0"/>
                  </a:lnTo>
                  <a:lnTo>
                    <a:pt x="0" y="1036091"/>
                  </a:lnTo>
                  <a:lnTo>
                    <a:pt x="357129" y="1393228"/>
                  </a:lnTo>
                  <a:lnTo>
                    <a:pt x="714265" y="1036091"/>
                  </a:lnTo>
                  <a:lnTo>
                    <a:pt x="714265" y="0"/>
                  </a:lnTo>
                  <a:close/>
                </a:path>
              </a:pathLst>
            </a:custGeom>
            <a:solidFill>
              <a:srgbClr val="211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500" y="3511803"/>
              <a:ext cx="714375" cy="1393825"/>
            </a:xfrm>
            <a:custGeom>
              <a:avLst/>
              <a:gdLst/>
              <a:ahLst/>
              <a:cxnLst/>
              <a:rect l="l" t="t" r="r" b="b"/>
              <a:pathLst>
                <a:path w="714375" h="1393825">
                  <a:moveTo>
                    <a:pt x="714265" y="0"/>
                  </a:moveTo>
                  <a:lnTo>
                    <a:pt x="714265" y="1036091"/>
                  </a:lnTo>
                  <a:lnTo>
                    <a:pt x="357129" y="1393228"/>
                  </a:lnTo>
                  <a:lnTo>
                    <a:pt x="0" y="1036091"/>
                  </a:lnTo>
                  <a:lnTo>
                    <a:pt x="0" y="0"/>
                  </a:lnTo>
                  <a:lnTo>
                    <a:pt x="357129" y="357124"/>
                  </a:lnTo>
                  <a:lnTo>
                    <a:pt x="714265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92747" y="411987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41680" y="3238500"/>
            <a:ext cx="8221980" cy="1727200"/>
            <a:chOff x="741680" y="3238500"/>
            <a:chExt cx="8221980" cy="1727200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680" y="3307080"/>
              <a:ext cx="8221980" cy="15621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380" y="3238500"/>
              <a:ext cx="8061959" cy="172720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06704" y="3411473"/>
              <a:ext cx="8091170" cy="1430655"/>
            </a:xfrm>
            <a:custGeom>
              <a:avLst/>
              <a:gdLst/>
              <a:ahLst/>
              <a:cxnLst/>
              <a:rect l="l" t="t" r="r" b="b"/>
              <a:pathLst>
                <a:path w="8091170" h="1430654">
                  <a:moveTo>
                    <a:pt x="7852410" y="0"/>
                  </a:moveTo>
                  <a:lnTo>
                    <a:pt x="0" y="0"/>
                  </a:lnTo>
                  <a:lnTo>
                    <a:pt x="0" y="1430108"/>
                  </a:lnTo>
                  <a:lnTo>
                    <a:pt x="7852410" y="1430108"/>
                  </a:lnTo>
                  <a:lnTo>
                    <a:pt x="7900464" y="1425266"/>
                  </a:lnTo>
                  <a:lnTo>
                    <a:pt x="7945217" y="1411379"/>
                  </a:lnTo>
                  <a:lnTo>
                    <a:pt x="7985710" y="1389404"/>
                  </a:lnTo>
                  <a:lnTo>
                    <a:pt x="8020986" y="1360301"/>
                  </a:lnTo>
                  <a:lnTo>
                    <a:pt x="8050089" y="1325028"/>
                  </a:lnTo>
                  <a:lnTo>
                    <a:pt x="8072062" y="1284542"/>
                  </a:lnTo>
                  <a:lnTo>
                    <a:pt x="8085947" y="1239802"/>
                  </a:lnTo>
                  <a:lnTo>
                    <a:pt x="8090789" y="1191768"/>
                  </a:lnTo>
                  <a:lnTo>
                    <a:pt x="8090789" y="238378"/>
                  </a:lnTo>
                  <a:lnTo>
                    <a:pt x="8085947" y="190360"/>
                  </a:lnTo>
                  <a:lnTo>
                    <a:pt x="8072062" y="145625"/>
                  </a:lnTo>
                  <a:lnTo>
                    <a:pt x="8050089" y="105134"/>
                  </a:lnTo>
                  <a:lnTo>
                    <a:pt x="8020986" y="69850"/>
                  </a:lnTo>
                  <a:lnTo>
                    <a:pt x="7985710" y="40732"/>
                  </a:lnTo>
                  <a:lnTo>
                    <a:pt x="7945217" y="18744"/>
                  </a:lnTo>
                  <a:lnTo>
                    <a:pt x="7900464" y="4846"/>
                  </a:lnTo>
                  <a:lnTo>
                    <a:pt x="785241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6704" y="3411473"/>
              <a:ext cx="8091170" cy="1430655"/>
            </a:xfrm>
            <a:custGeom>
              <a:avLst/>
              <a:gdLst/>
              <a:ahLst/>
              <a:cxnLst/>
              <a:rect l="l" t="t" r="r" b="b"/>
              <a:pathLst>
                <a:path w="8091170" h="1430654">
                  <a:moveTo>
                    <a:pt x="8090789" y="238378"/>
                  </a:moveTo>
                  <a:lnTo>
                    <a:pt x="8090789" y="1191768"/>
                  </a:lnTo>
                  <a:lnTo>
                    <a:pt x="8085947" y="1239802"/>
                  </a:lnTo>
                  <a:lnTo>
                    <a:pt x="8072062" y="1284542"/>
                  </a:lnTo>
                  <a:lnTo>
                    <a:pt x="8050089" y="1325028"/>
                  </a:lnTo>
                  <a:lnTo>
                    <a:pt x="8020986" y="1360301"/>
                  </a:lnTo>
                  <a:lnTo>
                    <a:pt x="7985710" y="1389404"/>
                  </a:lnTo>
                  <a:lnTo>
                    <a:pt x="7945217" y="1411379"/>
                  </a:lnTo>
                  <a:lnTo>
                    <a:pt x="7900464" y="1425266"/>
                  </a:lnTo>
                  <a:lnTo>
                    <a:pt x="7852410" y="1430108"/>
                  </a:lnTo>
                  <a:lnTo>
                    <a:pt x="0" y="1430108"/>
                  </a:lnTo>
                  <a:lnTo>
                    <a:pt x="0" y="0"/>
                  </a:lnTo>
                  <a:lnTo>
                    <a:pt x="7852410" y="0"/>
                  </a:lnTo>
                  <a:lnTo>
                    <a:pt x="7900464" y="4846"/>
                  </a:lnTo>
                  <a:lnTo>
                    <a:pt x="7945217" y="18744"/>
                  </a:lnTo>
                  <a:lnTo>
                    <a:pt x="7985710" y="40732"/>
                  </a:lnTo>
                  <a:lnTo>
                    <a:pt x="8020986" y="69850"/>
                  </a:lnTo>
                  <a:lnTo>
                    <a:pt x="8050089" y="105134"/>
                  </a:lnTo>
                  <a:lnTo>
                    <a:pt x="8072062" y="145625"/>
                  </a:lnTo>
                  <a:lnTo>
                    <a:pt x="8085947" y="190360"/>
                  </a:lnTo>
                  <a:lnTo>
                    <a:pt x="8090789" y="23837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83919" y="2453004"/>
            <a:ext cx="7747000" cy="24117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0" marR="288925" indent="-114300">
              <a:lnSpc>
                <a:spcPct val="85400"/>
              </a:lnSpc>
              <a:spcBef>
                <a:spcPts val="34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Georgia"/>
                <a:cs typeface="Georgia"/>
              </a:rPr>
              <a:t>Проблема формирования гражданской идентичности </a:t>
            </a:r>
            <a:r>
              <a:rPr sz="1400" dirty="0">
                <a:latin typeface="Georgia"/>
                <a:cs typeface="Georgia"/>
              </a:rPr>
              <a:t>особенно </a:t>
            </a:r>
            <a:r>
              <a:rPr sz="1400" spc="-5" dirty="0">
                <a:latin typeface="Georgia"/>
                <a:cs typeface="Georgia"/>
              </a:rPr>
              <a:t>актуальна </a:t>
            </a:r>
            <a:r>
              <a:rPr sz="1400" dirty="0">
                <a:latin typeface="Georgia"/>
                <a:cs typeface="Georgia"/>
              </a:rPr>
              <a:t>для сельской </a:t>
            </a:r>
            <a:r>
              <a:rPr sz="1400" spc="-3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местности, в </a:t>
            </a:r>
            <a:r>
              <a:rPr sz="1400" spc="-5" dirty="0">
                <a:latin typeface="Georgia"/>
                <a:cs typeface="Georgia"/>
              </a:rPr>
              <a:t>Краснодарском крае </a:t>
            </a:r>
            <a:r>
              <a:rPr sz="1400" dirty="0">
                <a:latin typeface="Georgia"/>
                <a:cs typeface="Georgia"/>
              </a:rPr>
              <a:t>практически </a:t>
            </a:r>
            <a:r>
              <a:rPr sz="1400" spc="-5" dirty="0">
                <a:latin typeface="Georgia"/>
                <a:cs typeface="Georgia"/>
              </a:rPr>
              <a:t>половина населения (47%) проживает </a:t>
            </a:r>
            <a:r>
              <a:rPr sz="1400" dirty="0">
                <a:latin typeface="Georgia"/>
                <a:cs typeface="Georgia"/>
              </a:rPr>
              <a:t>в 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сельской местности, а в </a:t>
            </a:r>
            <a:r>
              <a:rPr sz="1400" spc="-5" dirty="0">
                <a:latin typeface="Georgia"/>
                <a:cs typeface="Georgia"/>
              </a:rPr>
              <a:t>Тимашевском районе из десяти муниципальных округов девять </a:t>
            </a:r>
            <a:r>
              <a:rPr sz="1400" spc="-3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сельских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поселений.</a:t>
            </a:r>
          </a:p>
          <a:p>
            <a:pPr marL="136525" marR="5080" indent="-114300">
              <a:lnSpc>
                <a:spcPct val="85200"/>
              </a:lnSpc>
              <a:spcBef>
                <a:spcPts val="1350"/>
              </a:spcBef>
              <a:buChar char="•"/>
              <a:tabLst>
                <a:tab pos="137160" algn="l"/>
              </a:tabLst>
            </a:pPr>
            <a:r>
              <a:rPr sz="1400" dirty="0">
                <a:latin typeface="Georgia"/>
                <a:cs typeface="Georgia"/>
              </a:rPr>
              <a:t>МБУДО ЦТ </a:t>
            </a:r>
            <a:r>
              <a:rPr sz="1400" spc="-5" dirty="0">
                <a:latin typeface="Georgia"/>
                <a:cs typeface="Georgia"/>
              </a:rPr>
              <a:t>«Радуга» </a:t>
            </a:r>
            <a:r>
              <a:rPr sz="1400" dirty="0">
                <a:latin typeface="Georgia"/>
                <a:cs typeface="Georgia"/>
              </a:rPr>
              <a:t>в </a:t>
            </a:r>
            <a:r>
              <a:rPr sz="1400" spc="-5" dirty="0">
                <a:latin typeface="Georgia"/>
                <a:cs typeface="Georgia"/>
              </a:rPr>
              <a:t>условиях </a:t>
            </a:r>
            <a:r>
              <a:rPr sz="1400" dirty="0">
                <a:latin typeface="Georgia"/>
                <a:cs typeface="Georgia"/>
              </a:rPr>
              <a:t>сельского </a:t>
            </a:r>
            <a:r>
              <a:rPr sz="1400" spc="-5" dirty="0">
                <a:latin typeface="Georgia"/>
                <a:cs typeface="Georgia"/>
              </a:rPr>
              <a:t>социума </a:t>
            </a:r>
            <a:r>
              <a:rPr sz="1400" dirty="0">
                <a:latin typeface="Georgia"/>
                <a:cs typeface="Georgia"/>
              </a:rPr>
              <a:t>– </a:t>
            </a:r>
            <a:r>
              <a:rPr sz="1400" spc="-5" dirty="0">
                <a:latin typeface="Georgia"/>
                <a:cs typeface="Georgia"/>
              </a:rPr>
              <a:t>это социокультурное ядро станицы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Роговской, </a:t>
            </a:r>
            <a:r>
              <a:rPr sz="1400" dirty="0">
                <a:latin typeface="Georgia"/>
                <a:cs typeface="Georgia"/>
              </a:rPr>
              <a:t>которое </a:t>
            </a:r>
            <a:r>
              <a:rPr sz="1400" spc="-5" dirty="0">
                <a:latin typeface="Georgia"/>
                <a:cs typeface="Georgia"/>
              </a:rPr>
              <a:t>является аккумулятором всех социокультурных мероприятий,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объединяющих всех жителей станицы. </a:t>
            </a:r>
            <a:r>
              <a:rPr sz="1400" dirty="0">
                <a:latin typeface="Georgia"/>
                <a:cs typeface="Georgia"/>
              </a:rPr>
              <a:t>С 2000 года на </a:t>
            </a:r>
            <a:r>
              <a:rPr sz="1400" spc="-5" dirty="0">
                <a:latin typeface="Georgia"/>
                <a:cs typeface="Georgia"/>
              </a:rPr>
              <a:t>базе </a:t>
            </a:r>
            <a:r>
              <a:rPr sz="1400" dirty="0">
                <a:latin typeface="Georgia"/>
                <a:cs typeface="Georgia"/>
              </a:rPr>
              <a:t>МБУДО ЦТ </a:t>
            </a:r>
            <a:r>
              <a:rPr sz="1400" spc="-5" dirty="0">
                <a:latin typeface="Georgia"/>
                <a:cs typeface="Georgia"/>
              </a:rPr>
              <a:t>«Радуга» действует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музей </a:t>
            </a:r>
            <a:r>
              <a:rPr sz="1400" dirty="0">
                <a:latin typeface="Georgia"/>
                <a:cs typeface="Georgia"/>
              </a:rPr>
              <a:t>«Истоки», который </a:t>
            </a:r>
            <a:r>
              <a:rPr sz="1400" spc="-5" dirty="0">
                <a:latin typeface="Georgia"/>
                <a:cs typeface="Georgia"/>
              </a:rPr>
              <a:t>является </a:t>
            </a:r>
            <a:r>
              <a:rPr sz="1400" dirty="0">
                <a:latin typeface="Georgia"/>
                <a:cs typeface="Georgia"/>
              </a:rPr>
              <a:t>практическим </a:t>
            </a:r>
            <a:r>
              <a:rPr sz="1400" spc="-5" dirty="0">
                <a:latin typeface="Georgia"/>
                <a:cs typeface="Georgia"/>
              </a:rPr>
              <a:t>воплощением музейно-педагогической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деятельности, обладающей </a:t>
            </a:r>
            <a:r>
              <a:rPr sz="1400" dirty="0">
                <a:latin typeface="Georgia"/>
                <a:cs typeface="Georgia"/>
              </a:rPr>
              <a:t>значительным </a:t>
            </a:r>
            <a:r>
              <a:rPr sz="1400" spc="-5" dirty="0">
                <a:latin typeface="Georgia"/>
                <a:cs typeface="Georgia"/>
              </a:rPr>
              <a:t>потенциалом </a:t>
            </a:r>
            <a:r>
              <a:rPr sz="1400" dirty="0">
                <a:latin typeface="Georgia"/>
                <a:cs typeface="Georgia"/>
              </a:rPr>
              <a:t>в </a:t>
            </a:r>
            <a:r>
              <a:rPr sz="1400" spc="-5" dirty="0">
                <a:latin typeface="Georgia"/>
                <a:cs typeface="Georgia"/>
              </a:rPr>
              <a:t>решении проблемы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формирования гражданской идентичности </a:t>
            </a:r>
            <a:r>
              <a:rPr sz="1400" spc="-10" dirty="0">
                <a:latin typeface="Georgia"/>
                <a:cs typeface="Georgia"/>
              </a:rPr>
              <a:t>учащихся </a:t>
            </a:r>
            <a:r>
              <a:rPr sz="1400" dirty="0">
                <a:latin typeface="Georgia"/>
                <a:cs typeface="Georgia"/>
              </a:rPr>
              <a:t>сельских школ, </a:t>
            </a:r>
            <a:r>
              <a:rPr sz="1400" spc="-5" dirty="0">
                <a:latin typeface="Georgia"/>
                <a:cs typeface="Georgia"/>
              </a:rPr>
              <a:t>так как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является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системообразующим </a:t>
            </a:r>
            <a:r>
              <a:rPr sz="1400" dirty="0">
                <a:latin typeface="Georgia"/>
                <a:cs typeface="Georgia"/>
              </a:rPr>
              <a:t>в </a:t>
            </a:r>
            <a:r>
              <a:rPr sz="1400" spc="-5" dirty="0">
                <a:latin typeface="Georgia"/>
                <a:cs typeface="Georgia"/>
              </a:rPr>
              <a:t>краеведческой работе станицы </a:t>
            </a:r>
            <a:r>
              <a:rPr sz="1400" dirty="0">
                <a:latin typeface="Georgia"/>
                <a:cs typeface="Georgia"/>
              </a:rPr>
              <a:t>и центром </a:t>
            </a:r>
            <a:r>
              <a:rPr sz="1400" spc="-5" dirty="0">
                <a:latin typeface="Georgia"/>
                <a:cs typeface="Georgia"/>
              </a:rPr>
              <a:t>сохранения </a:t>
            </a:r>
            <a:r>
              <a:rPr sz="1400" dirty="0">
                <a:latin typeface="Georgia"/>
                <a:cs typeface="Georgia"/>
              </a:rPr>
              <a:t>и </a:t>
            </a:r>
            <a:r>
              <a:rPr sz="1400" spc="-5" dirty="0">
                <a:latin typeface="Georgia"/>
                <a:cs typeface="Georgia"/>
              </a:rPr>
              <a:t>трансляции </a:t>
            </a:r>
            <a:r>
              <a:rPr sz="1400" spc="-325" dirty="0">
                <a:latin typeface="Georgia"/>
                <a:cs typeface="Georgia"/>
              </a:rPr>
              <a:t> </a:t>
            </a:r>
            <a:r>
              <a:rPr sz="1400" spc="-5" dirty="0" err="1">
                <a:latin typeface="Georgia"/>
                <a:cs typeface="Georgia"/>
              </a:rPr>
              <a:t>культурного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 err="1" smtClean="0">
                <a:latin typeface="Georgia"/>
                <a:cs typeface="Georgia"/>
              </a:rPr>
              <a:t>наследия</a:t>
            </a:r>
            <a:r>
              <a:rPr lang="ru-RU" sz="1400" spc="-5" dirty="0" smtClean="0">
                <a:latin typeface="Georgia"/>
                <a:cs typeface="Georgia"/>
              </a:rPr>
              <a:t> </a:t>
            </a:r>
            <a:r>
              <a:rPr lang="ru-RU" sz="1400" spc="-5" smtClean="0">
                <a:latin typeface="Georgia"/>
                <a:cs typeface="Georgia"/>
              </a:rPr>
              <a:t>её жителей.</a:t>
            </a:r>
            <a:endParaRPr sz="1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978"/>
            <a:ext cx="9144000" cy="5031105"/>
            <a:chOff x="0" y="112978"/>
            <a:chExt cx="9144000" cy="5031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" y="586740"/>
              <a:ext cx="858519" cy="11785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481" y="687197"/>
              <a:ext cx="694690" cy="991869"/>
            </a:xfrm>
            <a:custGeom>
              <a:avLst/>
              <a:gdLst/>
              <a:ahLst/>
              <a:cxnLst/>
              <a:rect l="l" t="t" r="r" b="b"/>
              <a:pathLst>
                <a:path w="694690" h="991869">
                  <a:moveTo>
                    <a:pt x="694176" y="0"/>
                  </a:moveTo>
                  <a:lnTo>
                    <a:pt x="347085" y="347090"/>
                  </a:lnTo>
                  <a:lnTo>
                    <a:pt x="0" y="0"/>
                  </a:lnTo>
                  <a:lnTo>
                    <a:pt x="0" y="644651"/>
                  </a:lnTo>
                  <a:lnTo>
                    <a:pt x="347085" y="991742"/>
                  </a:lnTo>
                  <a:lnTo>
                    <a:pt x="694176" y="644651"/>
                  </a:lnTo>
                  <a:lnTo>
                    <a:pt x="694176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481" y="687197"/>
              <a:ext cx="694690" cy="991869"/>
            </a:xfrm>
            <a:custGeom>
              <a:avLst/>
              <a:gdLst/>
              <a:ahLst/>
              <a:cxnLst/>
              <a:rect l="l" t="t" r="r" b="b"/>
              <a:pathLst>
                <a:path w="694690" h="991869">
                  <a:moveTo>
                    <a:pt x="694176" y="0"/>
                  </a:moveTo>
                  <a:lnTo>
                    <a:pt x="694176" y="644651"/>
                  </a:lnTo>
                  <a:lnTo>
                    <a:pt x="347085" y="991742"/>
                  </a:lnTo>
                  <a:lnTo>
                    <a:pt x="0" y="644651"/>
                  </a:lnTo>
                  <a:lnTo>
                    <a:pt x="0" y="0"/>
                  </a:lnTo>
                  <a:lnTo>
                    <a:pt x="347085" y="347090"/>
                  </a:lnTo>
                  <a:lnTo>
                    <a:pt x="694176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71792" y="988440"/>
            <a:ext cx="1543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3958" y="617601"/>
            <a:ext cx="7422515" cy="784225"/>
            <a:chOff x="783958" y="617601"/>
            <a:chExt cx="7422515" cy="784225"/>
          </a:xfrm>
        </p:grpSpPr>
        <p:sp>
          <p:nvSpPr>
            <p:cNvPr id="8" name="object 8"/>
            <p:cNvSpPr/>
            <p:nvPr/>
          </p:nvSpPr>
          <p:spPr>
            <a:xfrm>
              <a:off x="796658" y="630301"/>
              <a:ext cx="7397115" cy="758825"/>
            </a:xfrm>
            <a:custGeom>
              <a:avLst/>
              <a:gdLst/>
              <a:ahLst/>
              <a:cxnLst/>
              <a:rect l="l" t="t" r="r" b="b"/>
              <a:pathLst>
                <a:path w="7397115" h="758825">
                  <a:moveTo>
                    <a:pt x="7270254" y="0"/>
                  </a:moveTo>
                  <a:lnTo>
                    <a:pt x="0" y="0"/>
                  </a:lnTo>
                  <a:lnTo>
                    <a:pt x="0" y="758444"/>
                  </a:lnTo>
                  <a:lnTo>
                    <a:pt x="7270254" y="758444"/>
                  </a:lnTo>
                  <a:lnTo>
                    <a:pt x="7319413" y="748522"/>
                  </a:lnTo>
                  <a:lnTo>
                    <a:pt x="7359583" y="721455"/>
                  </a:lnTo>
                  <a:lnTo>
                    <a:pt x="7386679" y="681291"/>
                  </a:lnTo>
                  <a:lnTo>
                    <a:pt x="7396619" y="632078"/>
                  </a:lnTo>
                  <a:lnTo>
                    <a:pt x="7396619" y="126491"/>
                  </a:lnTo>
                  <a:lnTo>
                    <a:pt x="7386679" y="77259"/>
                  </a:lnTo>
                  <a:lnTo>
                    <a:pt x="7359583" y="37052"/>
                  </a:lnTo>
                  <a:lnTo>
                    <a:pt x="7319413" y="9941"/>
                  </a:lnTo>
                  <a:lnTo>
                    <a:pt x="72702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658" y="630301"/>
              <a:ext cx="7397115" cy="758825"/>
            </a:xfrm>
            <a:custGeom>
              <a:avLst/>
              <a:gdLst/>
              <a:ahLst/>
              <a:cxnLst/>
              <a:rect l="l" t="t" r="r" b="b"/>
              <a:pathLst>
                <a:path w="7397115" h="758825">
                  <a:moveTo>
                    <a:pt x="7396619" y="126491"/>
                  </a:moveTo>
                  <a:lnTo>
                    <a:pt x="7396619" y="632078"/>
                  </a:lnTo>
                  <a:lnTo>
                    <a:pt x="7386679" y="681291"/>
                  </a:lnTo>
                  <a:lnTo>
                    <a:pt x="7359583" y="721455"/>
                  </a:lnTo>
                  <a:lnTo>
                    <a:pt x="7319413" y="748522"/>
                  </a:lnTo>
                  <a:lnTo>
                    <a:pt x="7270254" y="758444"/>
                  </a:lnTo>
                  <a:lnTo>
                    <a:pt x="0" y="758444"/>
                  </a:lnTo>
                  <a:lnTo>
                    <a:pt x="0" y="0"/>
                  </a:lnTo>
                  <a:lnTo>
                    <a:pt x="7270254" y="0"/>
                  </a:lnTo>
                  <a:lnTo>
                    <a:pt x="7319413" y="9941"/>
                  </a:lnTo>
                  <a:lnTo>
                    <a:pt x="7359583" y="37052"/>
                  </a:lnTo>
                  <a:lnTo>
                    <a:pt x="7386679" y="77259"/>
                  </a:lnTo>
                  <a:lnTo>
                    <a:pt x="7396619" y="126491"/>
                  </a:lnTo>
                  <a:close/>
                </a:path>
              </a:pathLst>
            </a:custGeom>
            <a:ln w="25399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83919" y="23812"/>
            <a:ext cx="7226934" cy="135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algn="ctr">
              <a:lnSpc>
                <a:spcPct val="100000"/>
              </a:lnSpc>
              <a:spcBef>
                <a:spcPts val="100"/>
              </a:spcBef>
            </a:pPr>
            <a:r>
              <a:rPr sz="16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Значимость</a:t>
            </a:r>
            <a:r>
              <a:rPr sz="1600" b="1" i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исследуемой</a:t>
            </a:r>
            <a:r>
              <a:rPr sz="1600" b="1" i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проблемы</a:t>
            </a:r>
            <a:r>
              <a:rPr sz="1600" b="1" i="1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для</a:t>
            </a:r>
            <a:r>
              <a:rPr sz="1600" b="1" i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реализации</a:t>
            </a:r>
            <a:endParaRPr sz="1600">
              <a:latin typeface="Georgia"/>
              <a:cs typeface="Georgia"/>
            </a:endParaRPr>
          </a:p>
          <a:p>
            <a:pPr marL="146685" algn="ctr">
              <a:lnSpc>
                <a:spcPct val="100000"/>
              </a:lnSpc>
            </a:pP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воспитательного</a:t>
            </a:r>
            <a:r>
              <a:rPr sz="1600" b="1" i="1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потенциала</a:t>
            </a:r>
            <a:r>
              <a:rPr sz="1600" b="1" i="1" u="sng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дополнительного</a:t>
            </a:r>
            <a:r>
              <a:rPr sz="1600" b="1" i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образования</a:t>
            </a:r>
            <a:endParaRPr sz="1600">
              <a:latin typeface="Georgia"/>
              <a:cs typeface="Georgia"/>
            </a:endParaRPr>
          </a:p>
          <a:p>
            <a:pPr marL="127000" marR="271780" indent="-114300">
              <a:lnSpc>
                <a:spcPct val="85400"/>
              </a:lnSpc>
              <a:spcBef>
                <a:spcPts val="92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Georgia"/>
                <a:cs typeface="Georgia"/>
              </a:rPr>
              <a:t>Создание условий через музейно-педагогическую деятельность </a:t>
            </a:r>
            <a:r>
              <a:rPr sz="1400" dirty="0">
                <a:latin typeface="Georgia"/>
                <a:cs typeface="Georgia"/>
              </a:rPr>
              <a:t>и </a:t>
            </a:r>
            <a:r>
              <a:rPr sz="1400" spc="-5" dirty="0">
                <a:latin typeface="Georgia"/>
                <a:cs typeface="Georgia"/>
              </a:rPr>
              <a:t>сетевое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взаимодействие </a:t>
            </a:r>
            <a:r>
              <a:rPr sz="1400" dirty="0">
                <a:latin typeface="Georgia"/>
                <a:cs typeface="Georgia"/>
              </a:rPr>
              <a:t>для </a:t>
            </a:r>
            <a:r>
              <a:rPr sz="1400" spc="-5" dirty="0">
                <a:latin typeface="Georgia"/>
                <a:cs typeface="Georgia"/>
              </a:rPr>
              <a:t>развития </a:t>
            </a:r>
            <a:r>
              <a:rPr sz="1400" dirty="0">
                <a:latin typeface="Georgia"/>
                <a:cs typeface="Georgia"/>
              </a:rPr>
              <a:t>преемственности </a:t>
            </a:r>
            <a:r>
              <a:rPr sz="1400" spc="-5" dirty="0">
                <a:latin typeface="Georgia"/>
                <a:cs typeface="Georgia"/>
              </a:rPr>
              <a:t>между поколениями,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уважения </a:t>
            </a:r>
            <a:r>
              <a:rPr sz="1400" dirty="0">
                <a:latin typeface="Georgia"/>
                <a:cs typeface="Georgia"/>
              </a:rPr>
              <a:t>к </a:t>
            </a:r>
            <a:r>
              <a:rPr sz="1400" spc="-3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историческому </a:t>
            </a:r>
            <a:r>
              <a:rPr sz="1400" dirty="0">
                <a:latin typeface="Georgia"/>
                <a:cs typeface="Georgia"/>
              </a:rPr>
              <a:t>и </a:t>
            </a:r>
            <a:r>
              <a:rPr sz="1400" spc="-5" dirty="0">
                <a:latin typeface="Georgia"/>
                <a:cs typeface="Georgia"/>
              </a:rPr>
              <a:t>культурному наследию, формирования чувства </a:t>
            </a:r>
            <a:r>
              <a:rPr sz="1400" dirty="0">
                <a:latin typeface="Georgia"/>
                <a:cs typeface="Georgia"/>
              </a:rPr>
              <a:t>общности с 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гражданами своей</a:t>
            </a:r>
            <a:r>
              <a:rPr sz="1400" dirty="0">
                <a:latin typeface="Georgia"/>
                <a:cs typeface="Georgia"/>
              </a:rPr>
              <a:t> страны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320" y="1503680"/>
            <a:ext cx="858519" cy="1178560"/>
            <a:chOff x="20320" y="1503680"/>
            <a:chExt cx="858519" cy="11785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" y="1503680"/>
              <a:ext cx="858519" cy="11785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2481" y="1603883"/>
              <a:ext cx="694690" cy="991869"/>
            </a:xfrm>
            <a:custGeom>
              <a:avLst/>
              <a:gdLst/>
              <a:ahLst/>
              <a:cxnLst/>
              <a:rect l="l" t="t" r="r" b="b"/>
              <a:pathLst>
                <a:path w="694690" h="991869">
                  <a:moveTo>
                    <a:pt x="694176" y="0"/>
                  </a:moveTo>
                  <a:lnTo>
                    <a:pt x="347085" y="347090"/>
                  </a:lnTo>
                  <a:lnTo>
                    <a:pt x="0" y="0"/>
                  </a:lnTo>
                  <a:lnTo>
                    <a:pt x="0" y="644651"/>
                  </a:lnTo>
                  <a:lnTo>
                    <a:pt x="347085" y="991742"/>
                  </a:lnTo>
                  <a:lnTo>
                    <a:pt x="694176" y="644651"/>
                  </a:lnTo>
                  <a:lnTo>
                    <a:pt x="69417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2481" y="1603883"/>
              <a:ext cx="694690" cy="991869"/>
            </a:xfrm>
            <a:custGeom>
              <a:avLst/>
              <a:gdLst/>
              <a:ahLst/>
              <a:cxnLst/>
              <a:rect l="l" t="t" r="r" b="b"/>
              <a:pathLst>
                <a:path w="694690" h="991869">
                  <a:moveTo>
                    <a:pt x="694176" y="0"/>
                  </a:moveTo>
                  <a:lnTo>
                    <a:pt x="694176" y="644651"/>
                  </a:lnTo>
                  <a:lnTo>
                    <a:pt x="347085" y="991742"/>
                  </a:lnTo>
                  <a:lnTo>
                    <a:pt x="0" y="644651"/>
                  </a:lnTo>
                  <a:lnTo>
                    <a:pt x="0" y="0"/>
                  </a:lnTo>
                  <a:lnTo>
                    <a:pt x="347085" y="347090"/>
                  </a:lnTo>
                  <a:lnTo>
                    <a:pt x="694176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71792" y="1905317"/>
            <a:ext cx="154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31519" y="1452880"/>
            <a:ext cx="8234680" cy="871219"/>
            <a:chOff x="731519" y="1452880"/>
            <a:chExt cx="8234680" cy="871219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19" y="1452880"/>
              <a:ext cx="8221980" cy="8712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219" y="1676400"/>
              <a:ext cx="8221980" cy="4546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96658" y="1557401"/>
              <a:ext cx="8091170" cy="737870"/>
            </a:xfrm>
            <a:custGeom>
              <a:avLst/>
              <a:gdLst/>
              <a:ahLst/>
              <a:cxnLst/>
              <a:rect l="l" t="t" r="r" b="b"/>
              <a:pathLst>
                <a:path w="8091170" h="737869">
                  <a:moveTo>
                    <a:pt x="7967865" y="0"/>
                  </a:moveTo>
                  <a:lnTo>
                    <a:pt x="0" y="0"/>
                  </a:lnTo>
                  <a:lnTo>
                    <a:pt x="0" y="737616"/>
                  </a:lnTo>
                  <a:lnTo>
                    <a:pt x="7967865" y="737616"/>
                  </a:lnTo>
                  <a:lnTo>
                    <a:pt x="8015738" y="727962"/>
                  </a:lnTo>
                  <a:lnTo>
                    <a:pt x="8054813" y="701627"/>
                  </a:lnTo>
                  <a:lnTo>
                    <a:pt x="8081147" y="662553"/>
                  </a:lnTo>
                  <a:lnTo>
                    <a:pt x="8090801" y="614680"/>
                  </a:lnTo>
                  <a:lnTo>
                    <a:pt x="8090801" y="122936"/>
                  </a:lnTo>
                  <a:lnTo>
                    <a:pt x="8081147" y="75116"/>
                  </a:lnTo>
                  <a:lnTo>
                    <a:pt x="8054813" y="36036"/>
                  </a:lnTo>
                  <a:lnTo>
                    <a:pt x="8015738" y="9671"/>
                  </a:lnTo>
                  <a:lnTo>
                    <a:pt x="796786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6658" y="1557401"/>
              <a:ext cx="8091170" cy="737870"/>
            </a:xfrm>
            <a:custGeom>
              <a:avLst/>
              <a:gdLst/>
              <a:ahLst/>
              <a:cxnLst/>
              <a:rect l="l" t="t" r="r" b="b"/>
              <a:pathLst>
                <a:path w="8091170" h="737869">
                  <a:moveTo>
                    <a:pt x="8090801" y="122936"/>
                  </a:moveTo>
                  <a:lnTo>
                    <a:pt x="8090801" y="614680"/>
                  </a:lnTo>
                  <a:lnTo>
                    <a:pt x="8081147" y="662553"/>
                  </a:lnTo>
                  <a:lnTo>
                    <a:pt x="8054813" y="701627"/>
                  </a:lnTo>
                  <a:lnTo>
                    <a:pt x="8015738" y="727962"/>
                  </a:lnTo>
                  <a:lnTo>
                    <a:pt x="7967865" y="737616"/>
                  </a:lnTo>
                  <a:lnTo>
                    <a:pt x="0" y="737616"/>
                  </a:lnTo>
                  <a:lnTo>
                    <a:pt x="0" y="0"/>
                  </a:lnTo>
                  <a:lnTo>
                    <a:pt x="7967865" y="0"/>
                  </a:lnTo>
                  <a:lnTo>
                    <a:pt x="8015738" y="9671"/>
                  </a:lnTo>
                  <a:lnTo>
                    <a:pt x="8054813" y="36036"/>
                  </a:lnTo>
                  <a:lnTo>
                    <a:pt x="8081147" y="75116"/>
                  </a:lnTo>
                  <a:lnTo>
                    <a:pt x="8090801" y="12293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83919" y="1788160"/>
            <a:ext cx="78917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Georgia"/>
                <a:cs typeface="Georgia"/>
              </a:rPr>
              <a:t>Формирование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гражданской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идентичности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подрастающего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поколения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сельских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школьников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320" y="2440939"/>
            <a:ext cx="858519" cy="1178560"/>
            <a:chOff x="20320" y="2440939"/>
            <a:chExt cx="858519" cy="117856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" y="2440939"/>
              <a:ext cx="858519" cy="117856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2481" y="2541396"/>
              <a:ext cx="694690" cy="991869"/>
            </a:xfrm>
            <a:custGeom>
              <a:avLst/>
              <a:gdLst/>
              <a:ahLst/>
              <a:cxnLst/>
              <a:rect l="l" t="t" r="r" b="b"/>
              <a:pathLst>
                <a:path w="694690" h="991870">
                  <a:moveTo>
                    <a:pt x="694176" y="0"/>
                  </a:moveTo>
                  <a:lnTo>
                    <a:pt x="347085" y="347090"/>
                  </a:lnTo>
                  <a:lnTo>
                    <a:pt x="0" y="0"/>
                  </a:lnTo>
                  <a:lnTo>
                    <a:pt x="0" y="644525"/>
                  </a:lnTo>
                  <a:lnTo>
                    <a:pt x="347085" y="991615"/>
                  </a:lnTo>
                  <a:lnTo>
                    <a:pt x="694176" y="644525"/>
                  </a:lnTo>
                  <a:lnTo>
                    <a:pt x="69417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481" y="2541396"/>
              <a:ext cx="694690" cy="991869"/>
            </a:xfrm>
            <a:custGeom>
              <a:avLst/>
              <a:gdLst/>
              <a:ahLst/>
              <a:cxnLst/>
              <a:rect l="l" t="t" r="r" b="b"/>
              <a:pathLst>
                <a:path w="694690" h="991870">
                  <a:moveTo>
                    <a:pt x="694176" y="0"/>
                  </a:moveTo>
                  <a:lnTo>
                    <a:pt x="694176" y="644525"/>
                  </a:lnTo>
                  <a:lnTo>
                    <a:pt x="347085" y="991615"/>
                  </a:lnTo>
                  <a:lnTo>
                    <a:pt x="0" y="644525"/>
                  </a:lnTo>
                  <a:lnTo>
                    <a:pt x="0" y="0"/>
                  </a:lnTo>
                  <a:lnTo>
                    <a:pt x="347085" y="347090"/>
                  </a:lnTo>
                  <a:lnTo>
                    <a:pt x="694176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71792" y="2843212"/>
            <a:ext cx="154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31519" y="2324100"/>
            <a:ext cx="8221980" cy="1031240"/>
            <a:chOff x="731519" y="2324100"/>
            <a:chExt cx="8221980" cy="1031240"/>
          </a:xfrm>
        </p:grpSpPr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519" y="2369819"/>
              <a:ext cx="8221980" cy="9118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219" y="2324100"/>
              <a:ext cx="7886700" cy="103123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96658" y="2474087"/>
              <a:ext cx="8091170" cy="779145"/>
            </a:xfrm>
            <a:custGeom>
              <a:avLst/>
              <a:gdLst/>
              <a:ahLst/>
              <a:cxnLst/>
              <a:rect l="l" t="t" r="r" b="b"/>
              <a:pathLst>
                <a:path w="8091170" h="779145">
                  <a:moveTo>
                    <a:pt x="7961007" y="0"/>
                  </a:moveTo>
                  <a:lnTo>
                    <a:pt x="0" y="0"/>
                  </a:lnTo>
                  <a:lnTo>
                    <a:pt x="0" y="779144"/>
                  </a:lnTo>
                  <a:lnTo>
                    <a:pt x="7961007" y="779144"/>
                  </a:lnTo>
                  <a:lnTo>
                    <a:pt x="8011506" y="768935"/>
                  </a:lnTo>
                  <a:lnTo>
                    <a:pt x="8052765" y="741092"/>
                  </a:lnTo>
                  <a:lnTo>
                    <a:pt x="8080594" y="699795"/>
                  </a:lnTo>
                  <a:lnTo>
                    <a:pt x="8090801" y="649224"/>
                  </a:lnTo>
                  <a:lnTo>
                    <a:pt x="8090801" y="129920"/>
                  </a:lnTo>
                  <a:lnTo>
                    <a:pt x="8080594" y="79349"/>
                  </a:lnTo>
                  <a:lnTo>
                    <a:pt x="8052765" y="38052"/>
                  </a:lnTo>
                  <a:lnTo>
                    <a:pt x="8011506" y="10209"/>
                  </a:lnTo>
                  <a:lnTo>
                    <a:pt x="79610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6658" y="2474087"/>
              <a:ext cx="8091170" cy="779145"/>
            </a:xfrm>
            <a:custGeom>
              <a:avLst/>
              <a:gdLst/>
              <a:ahLst/>
              <a:cxnLst/>
              <a:rect l="l" t="t" r="r" b="b"/>
              <a:pathLst>
                <a:path w="8091170" h="779145">
                  <a:moveTo>
                    <a:pt x="8090801" y="129920"/>
                  </a:moveTo>
                  <a:lnTo>
                    <a:pt x="8090801" y="649224"/>
                  </a:lnTo>
                  <a:lnTo>
                    <a:pt x="8080594" y="699795"/>
                  </a:lnTo>
                  <a:lnTo>
                    <a:pt x="8052765" y="741092"/>
                  </a:lnTo>
                  <a:lnTo>
                    <a:pt x="8011506" y="768935"/>
                  </a:lnTo>
                  <a:lnTo>
                    <a:pt x="7961007" y="779144"/>
                  </a:lnTo>
                  <a:lnTo>
                    <a:pt x="0" y="779144"/>
                  </a:lnTo>
                  <a:lnTo>
                    <a:pt x="0" y="0"/>
                  </a:lnTo>
                  <a:lnTo>
                    <a:pt x="7961007" y="0"/>
                  </a:lnTo>
                  <a:lnTo>
                    <a:pt x="8011506" y="10209"/>
                  </a:lnTo>
                  <a:lnTo>
                    <a:pt x="8052765" y="38052"/>
                  </a:lnTo>
                  <a:lnTo>
                    <a:pt x="8080594" y="79349"/>
                  </a:lnTo>
                  <a:lnTo>
                    <a:pt x="8090801" y="12992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83919" y="2651379"/>
            <a:ext cx="7559675" cy="60198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0" marR="5080" indent="-114300">
              <a:lnSpc>
                <a:spcPct val="85100"/>
              </a:lnSpc>
              <a:spcBef>
                <a:spcPts val="35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Georgia"/>
                <a:cs typeface="Georgia"/>
              </a:rPr>
              <a:t>Музей из хранилища </a:t>
            </a:r>
            <a:r>
              <a:rPr sz="1400" dirty="0">
                <a:latin typeface="Georgia"/>
                <a:cs typeface="Georgia"/>
              </a:rPr>
              <a:t>прошлого, </a:t>
            </a:r>
            <a:r>
              <a:rPr sz="1400" spc="-5" dirty="0">
                <a:latin typeface="Georgia"/>
                <a:cs typeface="Georgia"/>
              </a:rPr>
              <a:t>собрания документальных </a:t>
            </a:r>
            <a:r>
              <a:rPr sz="1400" dirty="0">
                <a:latin typeface="Georgia"/>
                <a:cs typeface="Georgia"/>
              </a:rPr>
              <a:t>и </a:t>
            </a:r>
            <a:r>
              <a:rPr sz="1400" spc="-5" dirty="0">
                <a:latin typeface="Georgia"/>
                <a:cs typeface="Georgia"/>
              </a:rPr>
              <a:t>вещественных </a:t>
            </a:r>
            <a:r>
              <a:rPr sz="1400" dirty="0">
                <a:latin typeface="Georgia"/>
                <a:cs typeface="Georgia"/>
              </a:rPr>
              <a:t>источников 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будет</a:t>
            </a:r>
            <a:r>
              <a:rPr sz="1400" spc="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являться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полноправным объектом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образовательного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и</a:t>
            </a:r>
            <a:r>
              <a:rPr sz="1400" spc="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воспитательного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процесса</a:t>
            </a:r>
            <a:r>
              <a:rPr sz="1400" spc="-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в </a:t>
            </a:r>
            <a:r>
              <a:rPr sz="1400" spc="-3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районе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5400" y="3413759"/>
            <a:ext cx="878840" cy="1577340"/>
            <a:chOff x="25400" y="3413759"/>
            <a:chExt cx="878840" cy="1577340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00" y="3413759"/>
              <a:ext cx="878840" cy="157733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7500" y="3511803"/>
              <a:ext cx="714375" cy="1393825"/>
            </a:xfrm>
            <a:custGeom>
              <a:avLst/>
              <a:gdLst/>
              <a:ahLst/>
              <a:cxnLst/>
              <a:rect l="l" t="t" r="r" b="b"/>
              <a:pathLst>
                <a:path w="714375" h="1393825">
                  <a:moveTo>
                    <a:pt x="714265" y="0"/>
                  </a:moveTo>
                  <a:lnTo>
                    <a:pt x="357129" y="357124"/>
                  </a:lnTo>
                  <a:lnTo>
                    <a:pt x="0" y="0"/>
                  </a:lnTo>
                  <a:lnTo>
                    <a:pt x="0" y="1036091"/>
                  </a:lnTo>
                  <a:lnTo>
                    <a:pt x="357129" y="1393228"/>
                  </a:lnTo>
                  <a:lnTo>
                    <a:pt x="714265" y="1036091"/>
                  </a:lnTo>
                  <a:lnTo>
                    <a:pt x="714265" y="0"/>
                  </a:lnTo>
                  <a:close/>
                </a:path>
              </a:pathLst>
            </a:custGeom>
            <a:solidFill>
              <a:srgbClr val="211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7500" y="3511803"/>
              <a:ext cx="714375" cy="1393825"/>
            </a:xfrm>
            <a:custGeom>
              <a:avLst/>
              <a:gdLst/>
              <a:ahLst/>
              <a:cxnLst/>
              <a:rect l="l" t="t" r="r" b="b"/>
              <a:pathLst>
                <a:path w="714375" h="1393825">
                  <a:moveTo>
                    <a:pt x="714265" y="0"/>
                  </a:moveTo>
                  <a:lnTo>
                    <a:pt x="714265" y="1036091"/>
                  </a:lnTo>
                  <a:lnTo>
                    <a:pt x="357129" y="1393228"/>
                  </a:lnTo>
                  <a:lnTo>
                    <a:pt x="0" y="1036091"/>
                  </a:lnTo>
                  <a:lnTo>
                    <a:pt x="0" y="0"/>
                  </a:lnTo>
                  <a:lnTo>
                    <a:pt x="357129" y="357124"/>
                  </a:lnTo>
                  <a:lnTo>
                    <a:pt x="714265" y="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92747" y="411987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41680" y="3307079"/>
            <a:ext cx="8221980" cy="1562100"/>
            <a:chOff x="741680" y="3307079"/>
            <a:chExt cx="8221980" cy="1562100"/>
          </a:xfrm>
        </p:grpSpPr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680" y="3307079"/>
              <a:ext cx="8221980" cy="15621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380" y="3581399"/>
              <a:ext cx="8158480" cy="105664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06704" y="3411473"/>
              <a:ext cx="8091170" cy="1430655"/>
            </a:xfrm>
            <a:custGeom>
              <a:avLst/>
              <a:gdLst/>
              <a:ahLst/>
              <a:cxnLst/>
              <a:rect l="l" t="t" r="r" b="b"/>
              <a:pathLst>
                <a:path w="8091170" h="1430654">
                  <a:moveTo>
                    <a:pt x="7852410" y="0"/>
                  </a:moveTo>
                  <a:lnTo>
                    <a:pt x="0" y="0"/>
                  </a:lnTo>
                  <a:lnTo>
                    <a:pt x="0" y="1430108"/>
                  </a:lnTo>
                  <a:lnTo>
                    <a:pt x="7852410" y="1430108"/>
                  </a:lnTo>
                  <a:lnTo>
                    <a:pt x="7900464" y="1425266"/>
                  </a:lnTo>
                  <a:lnTo>
                    <a:pt x="7945217" y="1411379"/>
                  </a:lnTo>
                  <a:lnTo>
                    <a:pt x="7985710" y="1389404"/>
                  </a:lnTo>
                  <a:lnTo>
                    <a:pt x="8020986" y="1360301"/>
                  </a:lnTo>
                  <a:lnTo>
                    <a:pt x="8050089" y="1325028"/>
                  </a:lnTo>
                  <a:lnTo>
                    <a:pt x="8072062" y="1284542"/>
                  </a:lnTo>
                  <a:lnTo>
                    <a:pt x="8085947" y="1239802"/>
                  </a:lnTo>
                  <a:lnTo>
                    <a:pt x="8090789" y="1191768"/>
                  </a:lnTo>
                  <a:lnTo>
                    <a:pt x="8090789" y="238378"/>
                  </a:lnTo>
                  <a:lnTo>
                    <a:pt x="8085947" y="190360"/>
                  </a:lnTo>
                  <a:lnTo>
                    <a:pt x="8072062" y="145625"/>
                  </a:lnTo>
                  <a:lnTo>
                    <a:pt x="8050089" y="105134"/>
                  </a:lnTo>
                  <a:lnTo>
                    <a:pt x="8020986" y="69850"/>
                  </a:lnTo>
                  <a:lnTo>
                    <a:pt x="7985710" y="40732"/>
                  </a:lnTo>
                  <a:lnTo>
                    <a:pt x="7945217" y="18744"/>
                  </a:lnTo>
                  <a:lnTo>
                    <a:pt x="7900464" y="4846"/>
                  </a:lnTo>
                  <a:lnTo>
                    <a:pt x="785241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6704" y="3411473"/>
              <a:ext cx="8091170" cy="1430655"/>
            </a:xfrm>
            <a:custGeom>
              <a:avLst/>
              <a:gdLst/>
              <a:ahLst/>
              <a:cxnLst/>
              <a:rect l="l" t="t" r="r" b="b"/>
              <a:pathLst>
                <a:path w="8091170" h="1430654">
                  <a:moveTo>
                    <a:pt x="8090789" y="238378"/>
                  </a:moveTo>
                  <a:lnTo>
                    <a:pt x="8090789" y="1191768"/>
                  </a:lnTo>
                  <a:lnTo>
                    <a:pt x="8085947" y="1239802"/>
                  </a:lnTo>
                  <a:lnTo>
                    <a:pt x="8072062" y="1284542"/>
                  </a:lnTo>
                  <a:lnTo>
                    <a:pt x="8050089" y="1325028"/>
                  </a:lnTo>
                  <a:lnTo>
                    <a:pt x="8020986" y="1360301"/>
                  </a:lnTo>
                  <a:lnTo>
                    <a:pt x="7985710" y="1389404"/>
                  </a:lnTo>
                  <a:lnTo>
                    <a:pt x="7945217" y="1411379"/>
                  </a:lnTo>
                  <a:lnTo>
                    <a:pt x="7900464" y="1425266"/>
                  </a:lnTo>
                  <a:lnTo>
                    <a:pt x="7852410" y="1430108"/>
                  </a:lnTo>
                  <a:lnTo>
                    <a:pt x="0" y="1430108"/>
                  </a:lnTo>
                  <a:lnTo>
                    <a:pt x="0" y="0"/>
                  </a:lnTo>
                  <a:lnTo>
                    <a:pt x="7852410" y="0"/>
                  </a:lnTo>
                  <a:lnTo>
                    <a:pt x="7900464" y="4846"/>
                  </a:lnTo>
                  <a:lnTo>
                    <a:pt x="7945217" y="18744"/>
                  </a:lnTo>
                  <a:lnTo>
                    <a:pt x="7985710" y="40732"/>
                  </a:lnTo>
                  <a:lnTo>
                    <a:pt x="8020986" y="69850"/>
                  </a:lnTo>
                  <a:lnTo>
                    <a:pt x="8050089" y="105134"/>
                  </a:lnTo>
                  <a:lnTo>
                    <a:pt x="8072062" y="145625"/>
                  </a:lnTo>
                  <a:lnTo>
                    <a:pt x="8085947" y="190360"/>
                  </a:lnTo>
                  <a:lnTo>
                    <a:pt x="8090789" y="23837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93762" y="3908107"/>
            <a:ext cx="7825740" cy="6076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0" marR="5080" indent="-114300">
              <a:lnSpc>
                <a:spcPct val="86400"/>
              </a:lnSpc>
              <a:spcBef>
                <a:spcPts val="32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Georgia"/>
                <a:cs typeface="Georgia"/>
              </a:rPr>
              <a:t>МБУДО ЦТ </a:t>
            </a:r>
            <a:r>
              <a:rPr sz="1400" spc="-5" dirty="0">
                <a:latin typeface="Georgia"/>
                <a:cs typeface="Georgia"/>
              </a:rPr>
              <a:t>«Радуга» </a:t>
            </a:r>
            <a:r>
              <a:rPr sz="1400" dirty="0">
                <a:latin typeface="Georgia"/>
                <a:cs typeface="Georgia"/>
              </a:rPr>
              <a:t>в </a:t>
            </a:r>
            <a:r>
              <a:rPr sz="1400" spc="-5" dirty="0">
                <a:latin typeface="Georgia"/>
                <a:cs typeface="Georgia"/>
              </a:rPr>
              <a:t>условиях </a:t>
            </a:r>
            <a:r>
              <a:rPr sz="1400" dirty="0">
                <a:latin typeface="Georgia"/>
                <a:cs typeface="Georgia"/>
              </a:rPr>
              <a:t>сельского </a:t>
            </a:r>
            <a:r>
              <a:rPr sz="1400" spc="-5" dirty="0">
                <a:latin typeface="Georgia"/>
                <a:cs typeface="Georgia"/>
              </a:rPr>
              <a:t>социума будет являться социокультурным ядром </a:t>
            </a:r>
            <a:r>
              <a:rPr sz="1400" spc="-3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станицы </a:t>
            </a:r>
            <a:r>
              <a:rPr sz="1400" dirty="0">
                <a:latin typeface="Georgia"/>
                <a:cs typeface="Georgia"/>
              </a:rPr>
              <a:t>Роговской, </a:t>
            </a:r>
            <a:r>
              <a:rPr sz="1400" spc="-5" dirty="0">
                <a:latin typeface="Georgia"/>
                <a:cs typeface="Georgia"/>
              </a:rPr>
              <a:t>которое аккумулирует всех жителей станицы через социокультурные 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мероприятия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тем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самым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формируя</a:t>
            </a:r>
            <a:r>
              <a:rPr sz="1400" dirty="0">
                <a:latin typeface="Georgia"/>
                <a:cs typeface="Georgia"/>
              </a:rPr>
              <a:t> единое</a:t>
            </a:r>
            <a:r>
              <a:rPr sz="1400" spc="-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образовательное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и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воспитательное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пространство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9329" y="341629"/>
            <a:ext cx="4765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Апробация</a:t>
            </a:r>
            <a:r>
              <a:rPr sz="1600" b="1" i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новых </a:t>
            </a:r>
            <a:r>
              <a:rPr sz="16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педагогических</a:t>
            </a:r>
            <a:r>
              <a:rPr sz="1600" b="1" i="1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средств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3" y="694994"/>
            <a:ext cx="7776845" cy="43793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6707" y="696848"/>
            <a:ext cx="4051300" cy="12700"/>
          </a:xfrm>
          <a:custGeom>
            <a:avLst/>
            <a:gdLst/>
            <a:ahLst/>
            <a:cxnLst/>
            <a:rect l="l" t="t" r="r" b="b"/>
            <a:pathLst>
              <a:path w="4051300" h="12700">
                <a:moveTo>
                  <a:pt x="4051300" y="0"/>
                </a:moveTo>
                <a:lnTo>
                  <a:pt x="0" y="0"/>
                </a:lnTo>
                <a:lnTo>
                  <a:pt x="0" y="12700"/>
                </a:lnTo>
                <a:lnTo>
                  <a:pt x="4051300" y="12700"/>
                </a:lnTo>
                <a:lnTo>
                  <a:pt x="40513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4344" y="219392"/>
            <a:ext cx="8389620" cy="459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720" algn="ctr">
              <a:lnSpc>
                <a:spcPct val="100000"/>
              </a:lnSpc>
              <a:spcBef>
                <a:spcPts val="100"/>
              </a:spcBef>
            </a:pP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Отражение</a:t>
            </a:r>
            <a:r>
              <a:rPr sz="1600" b="1" i="1" u="sng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результатов</a:t>
            </a:r>
            <a:r>
              <a:rPr sz="1600" b="1" i="1" u="sng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инновационной</a:t>
            </a:r>
            <a:r>
              <a:rPr sz="1600" b="1" i="1" u="sng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 </a:t>
            </a:r>
            <a:r>
              <a:rPr sz="1600" b="1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Georgia"/>
                <a:cs typeface="Georgia"/>
              </a:rPr>
              <a:t>деятельности</a:t>
            </a:r>
            <a:endParaRPr sz="1600" dirty="0">
              <a:latin typeface="Georgia"/>
              <a:cs typeface="Georgia"/>
            </a:endParaRPr>
          </a:p>
          <a:p>
            <a:pPr marR="46990" algn="ctr">
              <a:lnSpc>
                <a:spcPct val="100000"/>
              </a:lnSpc>
            </a:pPr>
            <a:r>
              <a:rPr sz="1600" b="1" i="1" dirty="0">
                <a:solidFill>
                  <a:srgbClr val="001F5F"/>
                </a:solidFill>
                <a:latin typeface="Georgia"/>
                <a:cs typeface="Georgia"/>
              </a:rPr>
              <a:t>в</a:t>
            </a:r>
            <a:r>
              <a:rPr sz="1600" b="1" i="1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Georgia"/>
                <a:cs typeface="Georgia"/>
              </a:rPr>
              <a:t>публикациях</a:t>
            </a:r>
            <a:r>
              <a:rPr sz="1600" b="1" i="1" spc="-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Georgia"/>
                <a:cs typeface="Georgia"/>
              </a:rPr>
              <a:t>и</a:t>
            </a:r>
            <a:r>
              <a:rPr sz="1600" b="1" i="1" spc="1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Georgia"/>
                <a:cs typeface="Georgia"/>
              </a:rPr>
              <a:t>интернет</a:t>
            </a:r>
            <a:r>
              <a:rPr sz="1600" b="1" i="1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i="1" dirty="0">
                <a:solidFill>
                  <a:srgbClr val="001F5F"/>
                </a:solidFill>
                <a:latin typeface="Georgia"/>
                <a:cs typeface="Georgia"/>
              </a:rPr>
              <a:t>ссылках</a:t>
            </a:r>
            <a:endParaRPr sz="1600" dirty="0">
              <a:latin typeface="Georgia"/>
              <a:cs typeface="Georgia"/>
            </a:endParaRPr>
          </a:p>
          <a:p>
            <a:pPr marL="12700" marR="408940">
              <a:lnSpc>
                <a:spcPct val="100000"/>
              </a:lnSpc>
              <a:spcBef>
                <a:spcPts val="1435"/>
              </a:spcBef>
            </a:pP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2"/>
              </a:rPr>
              <a:t>https://timashevsk.bezformata.com/listnews/muzeev-rossii-voshel-muzey/89454100/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3"/>
              </a:rPr>
              <a:t>https://obr.so/globus-obrazovaniya/kubanskij-zhemchug-obrazovanie-krasnodarskogo-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3"/>
              </a:rPr>
              <a:t>kraya/</a:t>
            </a:r>
            <a:endParaRPr sz="1600" dirty="0">
              <a:latin typeface="Georgia"/>
              <a:cs typeface="Georgia"/>
            </a:endParaRPr>
          </a:p>
          <a:p>
            <a:pPr marL="12700" marR="767080">
              <a:lnSpc>
                <a:spcPct val="100000"/>
              </a:lnSpc>
              <a:spcBef>
                <a:spcPts val="5"/>
              </a:spcBef>
            </a:pP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4"/>
              </a:rPr>
              <a:t>https://cloud.mail.ru/attaches/16279887920047036997%3B0%3B1?folder-id=0&amp;x- </a:t>
            </a:r>
            <a:r>
              <a:rPr sz="1600" spc="-37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4"/>
              </a:rPr>
              <a:t>email=muzei-istoki%40mail.ru&amp;cvg=f</a:t>
            </a:r>
            <a:r>
              <a:rPr sz="1600" spc="375" dirty="0">
                <a:solidFill>
                  <a:srgbClr val="0000FF"/>
                </a:solidFill>
                <a:latin typeface="Georgia"/>
                <a:cs typeface="Georgia"/>
                <a:hlinkClick r:id="rId4"/>
              </a:rPr>
              <a:t> </a:t>
            </a:r>
            <a:r>
              <a:rPr sz="1600" dirty="0">
                <a:latin typeface="Georgia"/>
                <a:cs typeface="Georgia"/>
              </a:rPr>
              <a:t>(4 </a:t>
            </a:r>
            <a:r>
              <a:rPr sz="1600" spc="-10" dirty="0">
                <a:latin typeface="Georgia"/>
                <a:cs typeface="Georgia"/>
              </a:rPr>
              <a:t>полоса) 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5"/>
              </a:rPr>
              <a:t>https://t.me/er_timashevskoe/546</a:t>
            </a:r>
            <a:endParaRPr sz="1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6"/>
              </a:rPr>
              <a:t>https://tv-karelia.ru/rashid-nurgaliev-provel-soveshhanie-po-patrioticheskomu-</a:t>
            </a:r>
            <a:endParaRPr sz="1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6"/>
              </a:rPr>
              <a:t>vospitaniyu-v-petrozavodske/</a:t>
            </a:r>
            <a:endParaRPr sz="1600" dirty="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7"/>
              </a:rPr>
              <a:t>https://schoolvictorymuseum.ru/konkursy/vserossiyskiy-konkurs-muzeev-obrazovatelnykh-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7"/>
              </a:rPr>
              <a:t>organizatsiy-kulturnyy-marshrut/rogovskie-istoki/</a:t>
            </a:r>
            <a:endParaRPr sz="1600" dirty="0">
              <a:latin typeface="Georgia"/>
              <a:cs typeface="Georgia"/>
            </a:endParaRPr>
          </a:p>
          <a:p>
            <a:pPr marL="12700" marR="5401310">
              <a:lnSpc>
                <a:spcPct val="100000"/>
              </a:lnSpc>
            </a:pP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8"/>
              </a:rPr>
              <a:t>http://cdtrogovskay.ru/istoki/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9"/>
              </a:rPr>
              <a:t>https://vk.com/istokirogovskaya</a:t>
            </a:r>
            <a:endParaRPr sz="1600" dirty="0">
              <a:latin typeface="Georgia"/>
              <a:cs typeface="Georgia"/>
            </a:endParaRPr>
          </a:p>
          <a:p>
            <a:pPr marL="12700" marR="266700">
              <a:lnSpc>
                <a:spcPct val="100000"/>
              </a:lnSpc>
              <a:spcBef>
                <a:spcPts val="5"/>
              </a:spcBef>
            </a:pP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10"/>
              </a:rPr>
              <a:t>https://cloud.mail.ru/attaches/16775789820439504092%3B0%3B1?folder-id=0&amp;x-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10"/>
              </a:rPr>
              <a:t>email=muzei-istoki%40mail.ru&amp;cvg=f</a:t>
            </a:r>
            <a:r>
              <a:rPr sz="1600" spc="105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 </a:t>
            </a:r>
            <a:r>
              <a:rPr sz="1600" dirty="0">
                <a:latin typeface="Georgia"/>
                <a:cs typeface="Georgia"/>
              </a:rPr>
              <a:t>(3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полоса) 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11"/>
              </a:rPr>
              <a:t>https://cloud.mail.ru/attaches/16685134102021573718%3B0%3B1?folder-id=500000&amp;x- </a:t>
            </a:r>
            <a:r>
              <a:rPr sz="1600" spc="-37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  <a:hlinkClick r:id="rId11"/>
              </a:rPr>
              <a:t>email=muzei-istoki%40mail.ru&amp;cvg=f</a:t>
            </a:r>
            <a:r>
              <a:rPr sz="1600" spc="105" dirty="0">
                <a:solidFill>
                  <a:srgbClr val="0000FF"/>
                </a:solidFill>
                <a:latin typeface="Georgia"/>
                <a:cs typeface="Georgia"/>
                <a:hlinkClick r:id="rId11"/>
              </a:rPr>
              <a:t> </a:t>
            </a:r>
            <a:r>
              <a:rPr sz="1600" dirty="0">
                <a:latin typeface="Georgia"/>
                <a:cs typeface="Georgia"/>
              </a:rPr>
              <a:t>(3,4,5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полоса)</a:t>
            </a:r>
            <a:endParaRPr sz="1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978"/>
            <a:ext cx="9144000" cy="5031105"/>
            <a:chOff x="0" y="112978"/>
            <a:chExt cx="9144000" cy="5031105"/>
          </a:xfrm>
        </p:grpSpPr>
        <p:sp>
          <p:nvSpPr>
            <p:cNvPr id="3" name="object 3"/>
            <p:cNvSpPr/>
            <p:nvPr/>
          </p:nvSpPr>
          <p:spPr>
            <a:xfrm>
              <a:off x="8244459" y="205955"/>
              <a:ext cx="720090" cy="709930"/>
            </a:xfrm>
            <a:custGeom>
              <a:avLst/>
              <a:gdLst/>
              <a:ahLst/>
              <a:cxnLst/>
              <a:rect l="l" t="t" r="r" b="b"/>
              <a:pathLst>
                <a:path w="720090" h="709930">
                  <a:moveTo>
                    <a:pt x="720064" y="0"/>
                  </a:moveTo>
                  <a:lnTo>
                    <a:pt x="0" y="0"/>
                  </a:lnTo>
                  <a:lnTo>
                    <a:pt x="0" y="679246"/>
                  </a:lnTo>
                  <a:lnTo>
                    <a:pt x="0" y="709587"/>
                  </a:lnTo>
                  <a:lnTo>
                    <a:pt x="720064" y="709587"/>
                  </a:lnTo>
                  <a:lnTo>
                    <a:pt x="720064" y="679246"/>
                  </a:lnTo>
                  <a:lnTo>
                    <a:pt x="720064" y="0"/>
                  </a:lnTo>
                  <a:close/>
                </a:path>
              </a:pathLst>
            </a:custGeom>
            <a:solidFill>
              <a:srgbClr val="FA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44458" y="205955"/>
              <a:ext cx="720090" cy="709930"/>
            </a:xfrm>
            <a:custGeom>
              <a:avLst/>
              <a:gdLst/>
              <a:ahLst/>
              <a:cxnLst/>
              <a:rect l="l" t="t" r="r" b="b"/>
              <a:pathLst>
                <a:path w="720090" h="709930">
                  <a:moveTo>
                    <a:pt x="0" y="709587"/>
                  </a:moveTo>
                  <a:lnTo>
                    <a:pt x="720077" y="709587"/>
                  </a:lnTo>
                  <a:lnTo>
                    <a:pt x="720077" y="0"/>
                  </a:lnTo>
                  <a:lnTo>
                    <a:pt x="0" y="0"/>
                  </a:lnTo>
                  <a:lnTo>
                    <a:pt x="0" y="709587"/>
                  </a:lnTo>
                  <a:close/>
                </a:path>
              </a:pathLst>
            </a:custGeom>
            <a:ln w="25400">
              <a:solidFill>
                <a:srgbClr val="FAFB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Значимость</a:t>
            </a:r>
            <a:r>
              <a:rPr spc="-45" dirty="0"/>
              <a:t> </a:t>
            </a:r>
            <a:r>
              <a:rPr dirty="0"/>
              <a:t>ожидаемого</a:t>
            </a:r>
            <a:r>
              <a:rPr spc="-50" dirty="0"/>
              <a:t> </a:t>
            </a:r>
            <a:r>
              <a:rPr spc="-5" dirty="0"/>
              <a:t>результата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10832" y="768984"/>
            <a:ext cx="8522335" cy="4069715"/>
            <a:chOff x="310832" y="768984"/>
            <a:chExt cx="8522335" cy="4069715"/>
          </a:xfrm>
        </p:grpSpPr>
        <p:sp>
          <p:nvSpPr>
            <p:cNvPr id="7" name="object 7"/>
            <p:cNvSpPr/>
            <p:nvPr/>
          </p:nvSpPr>
          <p:spPr>
            <a:xfrm>
              <a:off x="323532" y="885189"/>
              <a:ext cx="8496935" cy="1344930"/>
            </a:xfrm>
            <a:custGeom>
              <a:avLst/>
              <a:gdLst/>
              <a:ahLst/>
              <a:cxnLst/>
              <a:rect l="l" t="t" r="r" b="b"/>
              <a:pathLst>
                <a:path w="8496935" h="1344930">
                  <a:moveTo>
                    <a:pt x="8496935" y="0"/>
                  </a:moveTo>
                  <a:lnTo>
                    <a:pt x="0" y="0"/>
                  </a:lnTo>
                  <a:lnTo>
                    <a:pt x="0" y="1344675"/>
                  </a:lnTo>
                  <a:lnTo>
                    <a:pt x="8496935" y="1344675"/>
                  </a:lnTo>
                  <a:lnTo>
                    <a:pt x="849693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532" y="885189"/>
              <a:ext cx="8496935" cy="1344930"/>
            </a:xfrm>
            <a:custGeom>
              <a:avLst/>
              <a:gdLst/>
              <a:ahLst/>
              <a:cxnLst/>
              <a:rect l="l" t="t" r="r" b="b"/>
              <a:pathLst>
                <a:path w="8496935" h="1344930">
                  <a:moveTo>
                    <a:pt x="0" y="1344675"/>
                  </a:moveTo>
                  <a:lnTo>
                    <a:pt x="8496935" y="1344675"/>
                  </a:lnTo>
                  <a:lnTo>
                    <a:pt x="8496935" y="0"/>
                  </a:lnTo>
                  <a:lnTo>
                    <a:pt x="0" y="0"/>
                  </a:lnTo>
                  <a:lnTo>
                    <a:pt x="0" y="134467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8372" y="781684"/>
              <a:ext cx="3467735" cy="428625"/>
            </a:xfrm>
            <a:custGeom>
              <a:avLst/>
              <a:gdLst/>
              <a:ahLst/>
              <a:cxnLst/>
              <a:rect l="l" t="t" r="r" b="b"/>
              <a:pathLst>
                <a:path w="3467735" h="428625">
                  <a:moveTo>
                    <a:pt x="3396272" y="0"/>
                  </a:moveTo>
                  <a:lnTo>
                    <a:pt x="71386" y="0"/>
                  </a:lnTo>
                  <a:lnTo>
                    <a:pt x="43601" y="5597"/>
                  </a:lnTo>
                  <a:lnTo>
                    <a:pt x="20910" y="20875"/>
                  </a:lnTo>
                  <a:lnTo>
                    <a:pt x="5610" y="43559"/>
                  </a:lnTo>
                  <a:lnTo>
                    <a:pt x="0" y="71374"/>
                  </a:lnTo>
                  <a:lnTo>
                    <a:pt x="0" y="356869"/>
                  </a:lnTo>
                  <a:lnTo>
                    <a:pt x="5610" y="384631"/>
                  </a:lnTo>
                  <a:lnTo>
                    <a:pt x="20910" y="407320"/>
                  </a:lnTo>
                  <a:lnTo>
                    <a:pt x="43601" y="422628"/>
                  </a:lnTo>
                  <a:lnTo>
                    <a:pt x="71386" y="428243"/>
                  </a:lnTo>
                  <a:lnTo>
                    <a:pt x="3396272" y="428243"/>
                  </a:lnTo>
                  <a:lnTo>
                    <a:pt x="3424033" y="422628"/>
                  </a:lnTo>
                  <a:lnTo>
                    <a:pt x="3446722" y="407320"/>
                  </a:lnTo>
                  <a:lnTo>
                    <a:pt x="3462030" y="384631"/>
                  </a:lnTo>
                  <a:lnTo>
                    <a:pt x="3467646" y="356869"/>
                  </a:lnTo>
                  <a:lnTo>
                    <a:pt x="3467646" y="71374"/>
                  </a:lnTo>
                  <a:lnTo>
                    <a:pt x="3462030" y="43559"/>
                  </a:lnTo>
                  <a:lnTo>
                    <a:pt x="3446722" y="20875"/>
                  </a:lnTo>
                  <a:lnTo>
                    <a:pt x="3424033" y="5597"/>
                  </a:lnTo>
                  <a:lnTo>
                    <a:pt x="33962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8372" y="781684"/>
              <a:ext cx="3467735" cy="428625"/>
            </a:xfrm>
            <a:custGeom>
              <a:avLst/>
              <a:gdLst/>
              <a:ahLst/>
              <a:cxnLst/>
              <a:rect l="l" t="t" r="r" b="b"/>
              <a:pathLst>
                <a:path w="3467735" h="428625">
                  <a:moveTo>
                    <a:pt x="0" y="71374"/>
                  </a:moveTo>
                  <a:lnTo>
                    <a:pt x="5610" y="43559"/>
                  </a:lnTo>
                  <a:lnTo>
                    <a:pt x="20910" y="20875"/>
                  </a:lnTo>
                  <a:lnTo>
                    <a:pt x="43601" y="5597"/>
                  </a:lnTo>
                  <a:lnTo>
                    <a:pt x="71386" y="0"/>
                  </a:lnTo>
                  <a:lnTo>
                    <a:pt x="3396272" y="0"/>
                  </a:lnTo>
                  <a:lnTo>
                    <a:pt x="3424033" y="5597"/>
                  </a:lnTo>
                  <a:lnTo>
                    <a:pt x="3446722" y="20875"/>
                  </a:lnTo>
                  <a:lnTo>
                    <a:pt x="3462030" y="43559"/>
                  </a:lnTo>
                  <a:lnTo>
                    <a:pt x="3467646" y="71374"/>
                  </a:lnTo>
                  <a:lnTo>
                    <a:pt x="3467646" y="356869"/>
                  </a:lnTo>
                  <a:lnTo>
                    <a:pt x="3462030" y="384631"/>
                  </a:lnTo>
                  <a:lnTo>
                    <a:pt x="3446722" y="407320"/>
                  </a:lnTo>
                  <a:lnTo>
                    <a:pt x="3424033" y="422628"/>
                  </a:lnTo>
                  <a:lnTo>
                    <a:pt x="3396272" y="428243"/>
                  </a:lnTo>
                  <a:lnTo>
                    <a:pt x="71386" y="428243"/>
                  </a:lnTo>
                  <a:lnTo>
                    <a:pt x="43601" y="422628"/>
                  </a:lnTo>
                  <a:lnTo>
                    <a:pt x="20910" y="407320"/>
                  </a:lnTo>
                  <a:lnTo>
                    <a:pt x="5610" y="384631"/>
                  </a:lnTo>
                  <a:lnTo>
                    <a:pt x="0" y="356869"/>
                  </a:lnTo>
                  <a:lnTo>
                    <a:pt x="0" y="7137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532" y="2469235"/>
              <a:ext cx="8496935" cy="2356485"/>
            </a:xfrm>
            <a:custGeom>
              <a:avLst/>
              <a:gdLst/>
              <a:ahLst/>
              <a:cxnLst/>
              <a:rect l="l" t="t" r="r" b="b"/>
              <a:pathLst>
                <a:path w="8496935" h="2356485">
                  <a:moveTo>
                    <a:pt x="8496935" y="0"/>
                  </a:moveTo>
                  <a:lnTo>
                    <a:pt x="0" y="0"/>
                  </a:lnTo>
                  <a:lnTo>
                    <a:pt x="0" y="2356231"/>
                  </a:lnTo>
                  <a:lnTo>
                    <a:pt x="8496935" y="2356231"/>
                  </a:lnTo>
                  <a:lnTo>
                    <a:pt x="849693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532" y="2469235"/>
              <a:ext cx="8496935" cy="2356485"/>
            </a:xfrm>
            <a:custGeom>
              <a:avLst/>
              <a:gdLst/>
              <a:ahLst/>
              <a:cxnLst/>
              <a:rect l="l" t="t" r="r" b="b"/>
              <a:pathLst>
                <a:path w="8496935" h="2356485">
                  <a:moveTo>
                    <a:pt x="0" y="2356231"/>
                  </a:moveTo>
                  <a:lnTo>
                    <a:pt x="8496935" y="2356231"/>
                  </a:lnTo>
                  <a:lnTo>
                    <a:pt x="8496935" y="0"/>
                  </a:lnTo>
                  <a:lnTo>
                    <a:pt x="0" y="0"/>
                  </a:lnTo>
                  <a:lnTo>
                    <a:pt x="0" y="2356231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8372" y="2348610"/>
              <a:ext cx="4940300" cy="445770"/>
            </a:xfrm>
            <a:custGeom>
              <a:avLst/>
              <a:gdLst/>
              <a:ahLst/>
              <a:cxnLst/>
              <a:rect l="l" t="t" r="r" b="b"/>
              <a:pathLst>
                <a:path w="4940300" h="445769">
                  <a:moveTo>
                    <a:pt x="4865535" y="0"/>
                  </a:moveTo>
                  <a:lnTo>
                    <a:pt x="74231" y="0"/>
                  </a:lnTo>
                  <a:lnTo>
                    <a:pt x="45337" y="5840"/>
                  </a:lnTo>
                  <a:lnTo>
                    <a:pt x="21742" y="21764"/>
                  </a:lnTo>
                  <a:lnTo>
                    <a:pt x="5833" y="45380"/>
                  </a:lnTo>
                  <a:lnTo>
                    <a:pt x="0" y="74294"/>
                  </a:lnTo>
                  <a:lnTo>
                    <a:pt x="0" y="371094"/>
                  </a:lnTo>
                  <a:lnTo>
                    <a:pt x="5833" y="400008"/>
                  </a:lnTo>
                  <a:lnTo>
                    <a:pt x="21742" y="423624"/>
                  </a:lnTo>
                  <a:lnTo>
                    <a:pt x="45337" y="439548"/>
                  </a:lnTo>
                  <a:lnTo>
                    <a:pt x="74231" y="445388"/>
                  </a:lnTo>
                  <a:lnTo>
                    <a:pt x="4865535" y="445388"/>
                  </a:lnTo>
                  <a:lnTo>
                    <a:pt x="4894429" y="439548"/>
                  </a:lnTo>
                  <a:lnTo>
                    <a:pt x="4918001" y="423624"/>
                  </a:lnTo>
                  <a:lnTo>
                    <a:pt x="4933882" y="400008"/>
                  </a:lnTo>
                  <a:lnTo>
                    <a:pt x="4939703" y="371094"/>
                  </a:lnTo>
                  <a:lnTo>
                    <a:pt x="4939703" y="74294"/>
                  </a:lnTo>
                  <a:lnTo>
                    <a:pt x="4933882" y="45380"/>
                  </a:lnTo>
                  <a:lnTo>
                    <a:pt x="4918001" y="21764"/>
                  </a:lnTo>
                  <a:lnTo>
                    <a:pt x="4894429" y="5840"/>
                  </a:lnTo>
                  <a:lnTo>
                    <a:pt x="48655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372" y="2348610"/>
              <a:ext cx="4940300" cy="445770"/>
            </a:xfrm>
            <a:custGeom>
              <a:avLst/>
              <a:gdLst/>
              <a:ahLst/>
              <a:cxnLst/>
              <a:rect l="l" t="t" r="r" b="b"/>
              <a:pathLst>
                <a:path w="4940300" h="445769">
                  <a:moveTo>
                    <a:pt x="0" y="74294"/>
                  </a:moveTo>
                  <a:lnTo>
                    <a:pt x="5833" y="45380"/>
                  </a:lnTo>
                  <a:lnTo>
                    <a:pt x="21742" y="21764"/>
                  </a:lnTo>
                  <a:lnTo>
                    <a:pt x="45337" y="5840"/>
                  </a:lnTo>
                  <a:lnTo>
                    <a:pt x="74231" y="0"/>
                  </a:lnTo>
                  <a:lnTo>
                    <a:pt x="4865535" y="0"/>
                  </a:lnTo>
                  <a:lnTo>
                    <a:pt x="4894429" y="5840"/>
                  </a:lnTo>
                  <a:lnTo>
                    <a:pt x="4918001" y="21764"/>
                  </a:lnTo>
                  <a:lnTo>
                    <a:pt x="4933882" y="45380"/>
                  </a:lnTo>
                  <a:lnTo>
                    <a:pt x="4939703" y="74294"/>
                  </a:lnTo>
                  <a:lnTo>
                    <a:pt x="4939703" y="371094"/>
                  </a:lnTo>
                  <a:lnTo>
                    <a:pt x="4933882" y="400008"/>
                  </a:lnTo>
                  <a:lnTo>
                    <a:pt x="4918001" y="423624"/>
                  </a:lnTo>
                  <a:lnTo>
                    <a:pt x="4894429" y="439548"/>
                  </a:lnTo>
                  <a:lnTo>
                    <a:pt x="4865535" y="445388"/>
                  </a:lnTo>
                  <a:lnTo>
                    <a:pt x="74231" y="445388"/>
                  </a:lnTo>
                  <a:lnTo>
                    <a:pt x="45337" y="439548"/>
                  </a:lnTo>
                  <a:lnTo>
                    <a:pt x="21742" y="423624"/>
                  </a:lnTo>
                  <a:lnTo>
                    <a:pt x="5833" y="400008"/>
                  </a:lnTo>
                  <a:lnTo>
                    <a:pt x="0" y="371094"/>
                  </a:lnTo>
                  <a:lnTo>
                    <a:pt x="0" y="7429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70597" y="336550"/>
            <a:ext cx="7207884" cy="4264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 algn="ctr">
              <a:lnSpc>
                <a:spcPct val="100000"/>
              </a:lnSpc>
              <a:spcBef>
                <a:spcPts val="100"/>
              </a:spcBef>
            </a:pPr>
            <a:r>
              <a:rPr sz="1600" b="1" i="1" dirty="0">
                <a:solidFill>
                  <a:srgbClr val="001F5F"/>
                </a:solidFill>
                <a:latin typeface="Georgia"/>
                <a:cs typeface="Georgia"/>
              </a:rPr>
              <a:t>от </a:t>
            </a:r>
            <a:r>
              <a:rPr sz="1600" b="1" i="1" spc="-5" dirty="0">
                <a:solidFill>
                  <a:srgbClr val="001F5F"/>
                </a:solidFill>
                <a:latin typeface="Georgia"/>
                <a:cs typeface="Georgia"/>
              </a:rPr>
              <a:t>деятельности</a:t>
            </a:r>
            <a:r>
              <a:rPr sz="1600" b="1" i="1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Georgia"/>
                <a:cs typeface="Georgia"/>
              </a:rPr>
              <a:t>инновационной</a:t>
            </a:r>
            <a:r>
              <a:rPr sz="1600" b="1" i="1" dirty="0">
                <a:solidFill>
                  <a:srgbClr val="001F5F"/>
                </a:solidFill>
                <a:latin typeface="Georgia"/>
                <a:cs typeface="Georgia"/>
              </a:rPr>
              <a:t> площадки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Georgia"/>
              <a:cs typeface="Georgia"/>
            </a:endParaRPr>
          </a:p>
          <a:p>
            <a:pPr marL="23495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Теоретическая</a:t>
            </a:r>
            <a:r>
              <a:rPr sz="16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значимость:</a:t>
            </a:r>
            <a:endParaRPr sz="1600">
              <a:latin typeface="Calibri"/>
              <a:cs typeface="Calibri"/>
            </a:endParaRPr>
          </a:p>
          <a:p>
            <a:pPr marL="71120" indent="-58419">
              <a:lnSpc>
                <a:spcPts val="1220"/>
              </a:lnSpc>
              <a:spcBef>
                <a:spcPts val="935"/>
              </a:spcBef>
              <a:buSzPct val="90909"/>
              <a:buChar char="•"/>
              <a:tabLst>
                <a:tab pos="71120" algn="l"/>
              </a:tabLst>
            </a:pPr>
            <a:r>
              <a:rPr sz="1100" spc="-5" dirty="0">
                <a:latin typeface="Georgia"/>
                <a:cs typeface="Georgia"/>
              </a:rPr>
              <a:t>раскрыто</a:t>
            </a:r>
            <a:r>
              <a:rPr sz="1100" spc="56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и  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учитывается</a:t>
            </a:r>
            <a:r>
              <a:rPr sz="1100" spc="56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педагогическое</a:t>
            </a:r>
            <a:r>
              <a:rPr sz="1100" spc="57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содержание</a:t>
            </a:r>
            <a:r>
              <a:rPr sz="1100" spc="57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понятий</a:t>
            </a:r>
            <a:r>
              <a:rPr sz="1100" spc="56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«гражданская</a:t>
            </a:r>
            <a:r>
              <a:rPr sz="1100" spc="56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идентичность</a:t>
            </a:r>
            <a:r>
              <a:rPr sz="1100" spc="55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сельских</a:t>
            </a:r>
            <a:endParaRPr sz="1100">
              <a:latin typeface="Georgia"/>
              <a:cs typeface="Georgia"/>
            </a:endParaRPr>
          </a:p>
          <a:p>
            <a:pPr marL="71120">
              <a:lnSpc>
                <a:spcPts val="1220"/>
              </a:lnSpc>
            </a:pPr>
            <a:r>
              <a:rPr sz="1100" spc="-5" dirty="0">
                <a:latin typeface="Georgia"/>
                <a:cs typeface="Georgia"/>
              </a:rPr>
              <a:t>школьников»,</a:t>
            </a:r>
            <a:r>
              <a:rPr sz="1100" spc="3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«музейно-педагогическая</a:t>
            </a:r>
            <a:r>
              <a:rPr sz="1100" spc="-1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деятельность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в</a:t>
            </a:r>
            <a:r>
              <a:rPr sz="1100" spc="1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сельском</a:t>
            </a:r>
            <a:r>
              <a:rPr sz="110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социуме»</a:t>
            </a:r>
            <a:endParaRPr sz="1100">
              <a:latin typeface="Georgia"/>
              <a:cs typeface="Georgia"/>
            </a:endParaRPr>
          </a:p>
          <a:p>
            <a:pPr marL="71120" marR="5080" indent="-58419">
              <a:lnSpc>
                <a:spcPts val="1120"/>
              </a:lnSpc>
              <a:spcBef>
                <a:spcPts val="204"/>
              </a:spcBef>
              <a:buSzPct val="90909"/>
              <a:buChar char="•"/>
              <a:tabLst>
                <a:tab pos="71120" algn="l"/>
              </a:tabLst>
            </a:pPr>
            <a:r>
              <a:rPr sz="1100" spc="-5" dirty="0">
                <a:latin typeface="Georgia"/>
                <a:cs typeface="Georgia"/>
              </a:rPr>
              <a:t>определена</a:t>
            </a:r>
            <a:r>
              <a:rPr sz="1100" spc="95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и</a:t>
            </a:r>
            <a:r>
              <a:rPr sz="1100" spc="9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учитывается</a:t>
            </a:r>
            <a:r>
              <a:rPr sz="1100" spc="9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специфика</a:t>
            </a:r>
            <a:r>
              <a:rPr sz="1100" spc="9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формирования</a:t>
            </a:r>
            <a:r>
              <a:rPr sz="1100" spc="114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гражданской</a:t>
            </a:r>
            <a:r>
              <a:rPr sz="1100" spc="10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идентичности</a:t>
            </a:r>
            <a:r>
              <a:rPr sz="1100" spc="10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учащихся</a:t>
            </a:r>
            <a:r>
              <a:rPr sz="1100" spc="9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сельских</a:t>
            </a:r>
            <a:r>
              <a:rPr sz="1100" spc="9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школ </a:t>
            </a:r>
            <a:r>
              <a:rPr sz="1100" spc="-25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в </a:t>
            </a:r>
            <a:r>
              <a:rPr sz="1100" spc="-5" dirty="0">
                <a:latin typeface="Georgia"/>
                <a:cs typeface="Georgia"/>
              </a:rPr>
              <a:t>музейно-педагогической;</a:t>
            </a:r>
            <a:endParaRPr sz="1100">
              <a:latin typeface="Georgia"/>
              <a:cs typeface="Georgia"/>
            </a:endParaRPr>
          </a:p>
          <a:p>
            <a:pPr marL="104139" indent="-91440">
              <a:lnSpc>
                <a:spcPts val="1215"/>
              </a:lnSpc>
              <a:buChar char="•"/>
              <a:tabLst>
                <a:tab pos="104139" algn="l"/>
              </a:tabLst>
            </a:pPr>
            <a:r>
              <a:rPr sz="1100" spc="-5" dirty="0">
                <a:latin typeface="Georgia"/>
                <a:cs typeface="Georgia"/>
              </a:rPr>
              <a:t>смоделирован</a:t>
            </a:r>
            <a:r>
              <a:rPr sz="1100" spc="26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процесс</a:t>
            </a:r>
            <a:r>
              <a:rPr sz="1100" spc="51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формирования</a:t>
            </a:r>
            <a:r>
              <a:rPr sz="1100" spc="52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гражданской</a:t>
            </a:r>
            <a:r>
              <a:rPr sz="1100" spc="52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идентичности</a:t>
            </a:r>
            <a:r>
              <a:rPr sz="1100" spc="53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сельских</a:t>
            </a:r>
            <a:r>
              <a:rPr sz="1100" spc="52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школьников</a:t>
            </a:r>
            <a:r>
              <a:rPr sz="1100" spc="53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в</a:t>
            </a:r>
            <a:r>
              <a:rPr sz="1100" spc="50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музейно-</a:t>
            </a:r>
            <a:endParaRPr sz="1100">
              <a:latin typeface="Georgia"/>
              <a:cs typeface="Georgia"/>
            </a:endParaRPr>
          </a:p>
          <a:p>
            <a:pPr marL="71120">
              <a:lnSpc>
                <a:spcPts val="1220"/>
              </a:lnSpc>
            </a:pPr>
            <a:r>
              <a:rPr sz="1100" spc="-5" dirty="0">
                <a:latin typeface="Georgia"/>
                <a:cs typeface="Georgia"/>
              </a:rPr>
              <a:t>педагогической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деятельности</a:t>
            </a:r>
            <a:r>
              <a:rPr sz="1100" spc="2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и</a:t>
            </a:r>
            <a:r>
              <a:rPr sz="1100" spc="30" dirty="0">
                <a:latin typeface="Georgia"/>
                <a:cs typeface="Georgia"/>
              </a:rPr>
              <a:t> </a:t>
            </a:r>
            <a:r>
              <a:rPr sz="1100" dirty="0">
                <a:latin typeface="Georgia"/>
                <a:cs typeface="Georgia"/>
              </a:rPr>
              <a:t>реализуется </a:t>
            </a:r>
            <a:r>
              <a:rPr sz="1100" spc="-5" dirty="0">
                <a:latin typeface="Georgia"/>
                <a:cs typeface="Georgia"/>
              </a:rPr>
              <a:t>содержательно-технологическое</a:t>
            </a:r>
            <a:r>
              <a:rPr sz="1100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обеспечение</a:t>
            </a:r>
            <a:r>
              <a:rPr sz="1100" spc="15" dirty="0">
                <a:latin typeface="Georgia"/>
                <a:cs typeface="Georgia"/>
              </a:rPr>
              <a:t> </a:t>
            </a:r>
            <a:r>
              <a:rPr sz="1100" spc="-5" dirty="0">
                <a:latin typeface="Georgia"/>
                <a:cs typeface="Georgia"/>
              </a:rPr>
              <a:t>процесса;</a:t>
            </a:r>
            <a:endParaRPr sz="11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200">
              <a:latin typeface="Georgia"/>
              <a:cs typeface="Georgia"/>
            </a:endParaRPr>
          </a:p>
          <a:p>
            <a:pPr marL="24765">
              <a:lnSpc>
                <a:spcPct val="100000"/>
              </a:lnSpc>
              <a:spcBef>
                <a:spcPts val="87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Практическая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значимость:</a:t>
            </a:r>
            <a:endParaRPr sz="1600">
              <a:latin typeface="Calibri"/>
              <a:cs typeface="Calibri"/>
            </a:endParaRPr>
          </a:p>
          <a:p>
            <a:pPr marL="127000" marR="7620" indent="-114300" algn="just">
              <a:lnSpc>
                <a:spcPct val="85500"/>
              </a:lnSpc>
              <a:spcBef>
                <a:spcPts val="1190"/>
              </a:spcBef>
              <a:buChar char="•"/>
              <a:tabLst>
                <a:tab pos="127000" algn="l"/>
              </a:tabLst>
            </a:pPr>
            <a:r>
              <a:rPr sz="1200" spc="-10" dirty="0">
                <a:latin typeface="Georgia"/>
                <a:cs typeface="Georgia"/>
              </a:rPr>
              <a:t>через </a:t>
            </a:r>
            <a:r>
              <a:rPr sz="1200" spc="-5" dirty="0">
                <a:latin typeface="Georgia"/>
                <a:cs typeface="Georgia"/>
              </a:rPr>
              <a:t>краеведческую </a:t>
            </a:r>
            <a:r>
              <a:rPr sz="1200" dirty="0">
                <a:latin typeface="Georgia"/>
                <a:cs typeface="Georgia"/>
              </a:rPr>
              <a:t>работу, </a:t>
            </a:r>
            <a:r>
              <a:rPr sz="1200" spc="-5" dirty="0">
                <a:latin typeface="Georgia"/>
                <a:cs typeface="Georgia"/>
              </a:rPr>
              <a:t>экспедиционную </a:t>
            </a:r>
            <a:r>
              <a:rPr sz="1200" dirty="0">
                <a:latin typeface="Georgia"/>
                <a:cs typeface="Georgia"/>
              </a:rPr>
              <a:t>и </a:t>
            </a:r>
            <a:r>
              <a:rPr sz="1200" spc="-5" dirty="0">
                <a:latin typeface="Georgia"/>
                <a:cs typeface="Georgia"/>
              </a:rPr>
              <a:t>другие </a:t>
            </a:r>
            <a:r>
              <a:rPr sz="1200" spc="-10" dirty="0">
                <a:latin typeface="Georgia"/>
                <a:cs typeface="Georgia"/>
              </a:rPr>
              <a:t>форматы </a:t>
            </a:r>
            <a:r>
              <a:rPr sz="1200" dirty="0">
                <a:latin typeface="Georgia"/>
                <a:cs typeface="Georgia"/>
              </a:rPr>
              <a:t>музейной </a:t>
            </a:r>
            <a:r>
              <a:rPr sz="1200" spc="-5" dirty="0">
                <a:latin typeface="Georgia"/>
                <a:cs typeface="Georgia"/>
              </a:rPr>
              <a:t>педагогики учащиеся </a:t>
            </a:r>
            <a:r>
              <a:rPr sz="1200" dirty="0">
                <a:latin typeface="Georgia"/>
                <a:cs typeface="Georgia"/>
              </a:rPr>
              <a:t> из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«потребителя»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музейных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ценностей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становятся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созидателями,</a:t>
            </a:r>
            <a:r>
              <a:rPr sz="1200" dirty="0">
                <a:latin typeface="Georgia"/>
                <a:cs typeface="Georgia"/>
              </a:rPr>
              <a:t> и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тем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самым</a:t>
            </a:r>
            <a:r>
              <a:rPr sz="1200" spc="-5" dirty="0">
                <a:latin typeface="Georgia"/>
                <a:cs typeface="Georgia"/>
              </a:rPr>
              <a:t> формируется 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активная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гражданская</a:t>
            </a:r>
            <a:r>
              <a:rPr sz="1200" spc="3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позиция</a:t>
            </a:r>
            <a:r>
              <a:rPr sz="1200" spc="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и</a:t>
            </a:r>
            <a:r>
              <a:rPr sz="1200" spc="-5" dirty="0">
                <a:latin typeface="Georgia"/>
                <a:cs typeface="Georgia"/>
              </a:rPr>
              <a:t> идентичность;</a:t>
            </a:r>
            <a:endParaRPr sz="1200">
              <a:latin typeface="Georgia"/>
              <a:cs typeface="Georgia"/>
            </a:endParaRPr>
          </a:p>
          <a:p>
            <a:pPr marL="127000" marR="8890" indent="-114300" algn="just">
              <a:lnSpc>
                <a:spcPct val="85500"/>
              </a:lnSpc>
              <a:spcBef>
                <a:spcPts val="19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Georgia"/>
                <a:cs typeface="Georgia"/>
              </a:rPr>
              <a:t>музейно-педагогическая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деятельность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МБУДО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5" dirty="0">
                <a:latin typeface="Georgia"/>
                <a:cs typeface="Georgia"/>
              </a:rPr>
              <a:t>ЦТ </a:t>
            </a:r>
            <a:r>
              <a:rPr sz="1200" spc="-5" dirty="0">
                <a:latin typeface="Georgia"/>
                <a:cs typeface="Georgia"/>
              </a:rPr>
              <a:t>«Радуга»,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учитывающая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специфику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социума 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станицы Роговской </a:t>
            </a:r>
            <a:r>
              <a:rPr sz="1200" dirty="0">
                <a:latin typeface="Georgia"/>
                <a:cs typeface="Georgia"/>
              </a:rPr>
              <a:t>и </a:t>
            </a:r>
            <a:r>
              <a:rPr sz="1200" spc="-5" dirty="0">
                <a:latin typeface="Georgia"/>
                <a:cs typeface="Georgia"/>
              </a:rPr>
              <a:t>Тимашевского района, выступает </a:t>
            </a:r>
            <a:r>
              <a:rPr sz="1200" dirty="0">
                <a:latin typeface="Georgia"/>
                <a:cs typeface="Georgia"/>
              </a:rPr>
              <a:t>в </a:t>
            </a:r>
            <a:r>
              <a:rPr sz="1200" spc="-5" dirty="0">
                <a:latin typeface="Georgia"/>
                <a:cs typeface="Georgia"/>
              </a:rPr>
              <a:t>качестве системообразующего фактора 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формирования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гражданской</a:t>
            </a:r>
            <a:r>
              <a:rPr sz="1200" spc="2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идентичности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сельских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школьников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района;</a:t>
            </a:r>
            <a:endParaRPr sz="1200">
              <a:latin typeface="Georgia"/>
              <a:cs typeface="Georgia"/>
            </a:endParaRPr>
          </a:p>
          <a:p>
            <a:pPr marL="127000" marR="8255" indent="-114300" algn="just">
              <a:lnSpc>
                <a:spcPct val="85100"/>
              </a:lnSpc>
              <a:spcBef>
                <a:spcPts val="215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Georgia"/>
                <a:cs typeface="Georgia"/>
              </a:rPr>
              <a:t>разработанный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учебно-методический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сборник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материалов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по</a:t>
            </a:r>
            <a:r>
              <a:rPr sz="1200" dirty="0">
                <a:latin typeface="Georgia"/>
                <a:cs typeface="Georgia"/>
              </a:rPr>
              <a:t> музейной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педагогике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как 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инновационной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технологии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формирования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гражданской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идентичности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сельских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школьников 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может быть адресован учителям, </a:t>
            </a:r>
            <a:r>
              <a:rPr sz="1200" dirty="0">
                <a:latin typeface="Georgia"/>
                <a:cs typeface="Georgia"/>
              </a:rPr>
              <a:t>уделяющим </a:t>
            </a:r>
            <a:r>
              <a:rPr sz="1200" spc="-5" dirty="0">
                <a:latin typeface="Georgia"/>
                <a:cs typeface="Georgia"/>
              </a:rPr>
              <a:t>особое внимание </a:t>
            </a:r>
            <a:r>
              <a:rPr sz="1200" dirty="0">
                <a:latin typeface="Georgia"/>
                <a:cs typeface="Georgia"/>
              </a:rPr>
              <a:t>изучению </a:t>
            </a:r>
            <a:r>
              <a:rPr sz="1200" spc="-5" dirty="0">
                <a:latin typeface="Georgia"/>
                <a:cs typeface="Georgia"/>
              </a:rPr>
              <a:t>истории родного края, 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района,</a:t>
            </a:r>
            <a:r>
              <a:rPr sz="1200" dirty="0">
                <a:latin typeface="Georgia"/>
                <a:cs typeface="Georgia"/>
              </a:rPr>
              <a:t> станицы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и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формированию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гражданской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идентичности</a:t>
            </a:r>
            <a:r>
              <a:rPr sz="1200" dirty="0">
                <a:latin typeface="Georgia"/>
                <a:cs typeface="Georgia"/>
              </a:rPr>
              <a:t> в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урочной</a:t>
            </a:r>
            <a:r>
              <a:rPr sz="1200" dirty="0">
                <a:latin typeface="Georgia"/>
                <a:cs typeface="Georgia"/>
              </a:rPr>
              <a:t> и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внеурочной </a:t>
            </a:r>
            <a:r>
              <a:rPr sz="120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деятельности.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390"/>
            <a:ext cx="9144000" cy="50661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3885" y="1018222"/>
            <a:ext cx="359600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3880">
              <a:lnSpc>
                <a:spcPct val="100000"/>
              </a:lnSpc>
              <a:spcBef>
                <a:spcPts val="100"/>
              </a:spcBef>
            </a:pPr>
            <a:r>
              <a:rPr sz="4800" b="0" i="0" spc="-20" dirty="0">
                <a:solidFill>
                  <a:srgbClr val="211668"/>
                </a:solidFill>
                <a:latin typeface="Microsoft Sans Serif"/>
                <a:cs typeface="Microsoft Sans Serif"/>
              </a:rPr>
              <a:t>Спасибо </a:t>
            </a:r>
            <a:r>
              <a:rPr sz="4800" b="0" i="0" spc="-15" dirty="0">
                <a:solidFill>
                  <a:srgbClr val="211668"/>
                </a:solidFill>
                <a:latin typeface="Microsoft Sans Serif"/>
                <a:cs typeface="Microsoft Sans Serif"/>
              </a:rPr>
              <a:t> </a:t>
            </a:r>
            <a:r>
              <a:rPr sz="4800" b="0" i="0" spc="-105" dirty="0">
                <a:solidFill>
                  <a:srgbClr val="211668"/>
                </a:solidFill>
                <a:latin typeface="Microsoft Sans Serif"/>
                <a:cs typeface="Microsoft Sans Serif"/>
              </a:rPr>
              <a:t>за</a:t>
            </a:r>
            <a:r>
              <a:rPr sz="4800" b="0" i="0" spc="-5" dirty="0">
                <a:solidFill>
                  <a:srgbClr val="211668"/>
                </a:solidFill>
                <a:latin typeface="Microsoft Sans Serif"/>
                <a:cs typeface="Microsoft Sans Serif"/>
              </a:rPr>
              <a:t> </a:t>
            </a:r>
            <a:r>
              <a:rPr sz="4800" b="0" i="0" spc="-20" dirty="0">
                <a:solidFill>
                  <a:srgbClr val="211668"/>
                </a:solidFill>
                <a:latin typeface="Microsoft Sans Serif"/>
                <a:cs typeface="Microsoft Sans Serif"/>
              </a:rPr>
              <a:t>внимание</a:t>
            </a:r>
            <a:endParaRPr sz="4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6814" y="254774"/>
            <a:ext cx="817880" cy="745490"/>
            <a:chOff x="166814" y="254774"/>
            <a:chExt cx="817880" cy="745490"/>
          </a:xfrm>
        </p:grpSpPr>
        <p:sp>
          <p:nvSpPr>
            <p:cNvPr id="5" name="object 5"/>
            <p:cNvSpPr/>
            <p:nvPr/>
          </p:nvSpPr>
          <p:spPr>
            <a:xfrm>
              <a:off x="179514" y="267474"/>
              <a:ext cx="792480" cy="720090"/>
            </a:xfrm>
            <a:custGeom>
              <a:avLst/>
              <a:gdLst/>
              <a:ahLst/>
              <a:cxnLst/>
              <a:rect l="l" t="t" r="r" b="b"/>
              <a:pathLst>
                <a:path w="792480" h="720090">
                  <a:moveTo>
                    <a:pt x="792086" y="0"/>
                  </a:moveTo>
                  <a:lnTo>
                    <a:pt x="0" y="0"/>
                  </a:lnTo>
                  <a:lnTo>
                    <a:pt x="0" y="720077"/>
                  </a:lnTo>
                  <a:lnTo>
                    <a:pt x="792086" y="720077"/>
                  </a:lnTo>
                  <a:lnTo>
                    <a:pt x="792086" y="0"/>
                  </a:lnTo>
                  <a:close/>
                </a:path>
              </a:pathLst>
            </a:custGeom>
            <a:solidFill>
              <a:srgbClr val="FDF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514" y="267474"/>
              <a:ext cx="792480" cy="720090"/>
            </a:xfrm>
            <a:custGeom>
              <a:avLst/>
              <a:gdLst/>
              <a:ahLst/>
              <a:cxnLst/>
              <a:rect l="l" t="t" r="r" b="b"/>
              <a:pathLst>
                <a:path w="792480" h="720090">
                  <a:moveTo>
                    <a:pt x="0" y="720077"/>
                  </a:moveTo>
                  <a:lnTo>
                    <a:pt x="792086" y="720077"/>
                  </a:lnTo>
                  <a:lnTo>
                    <a:pt x="792086" y="0"/>
                  </a:lnTo>
                  <a:lnTo>
                    <a:pt x="0" y="0"/>
                  </a:lnTo>
                  <a:lnTo>
                    <a:pt x="0" y="720077"/>
                  </a:lnTo>
                  <a:close/>
                </a:path>
              </a:pathLst>
            </a:custGeom>
            <a:ln w="25400">
              <a:solidFill>
                <a:srgbClr val="FAFB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17903" y="2673032"/>
            <a:ext cx="6130925" cy="204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3995" algn="ctr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Муниципальное</a:t>
            </a:r>
            <a:r>
              <a:rPr sz="1400" b="1" spc="-10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бюджетное</a:t>
            </a:r>
            <a:r>
              <a:rPr sz="1400" b="1" spc="-25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учреждение</a:t>
            </a:r>
            <a:endParaRPr sz="1400">
              <a:latin typeface="Georgia"/>
              <a:cs typeface="Georgia"/>
            </a:endParaRPr>
          </a:p>
          <a:p>
            <a:pPr marL="1488440" marR="1654810" algn="ctr">
              <a:lnSpc>
                <a:spcPct val="100000"/>
              </a:lnSpc>
            </a:pP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дополнительного образования </a:t>
            </a:r>
            <a:r>
              <a:rPr sz="1400" b="1" spc="-345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Центр</a:t>
            </a:r>
            <a:r>
              <a:rPr sz="1400" b="1" spc="-10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творчества</a:t>
            </a:r>
            <a:r>
              <a:rPr sz="1400" b="1" spc="-20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«Радуга»</a:t>
            </a:r>
            <a:endParaRPr sz="1400">
              <a:latin typeface="Georgia"/>
              <a:cs typeface="Georgia"/>
            </a:endParaRPr>
          </a:p>
          <a:p>
            <a:pPr marR="161290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муниципального</a:t>
            </a:r>
            <a:r>
              <a:rPr sz="1400" b="1" spc="-20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403052"/>
                </a:solidFill>
                <a:latin typeface="Georgia"/>
                <a:cs typeface="Georgia"/>
              </a:rPr>
              <a:t>образования</a:t>
            </a:r>
            <a:r>
              <a:rPr sz="1400" b="1" spc="-20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Тимашевский</a:t>
            </a:r>
            <a:r>
              <a:rPr sz="1400" b="1" spc="-15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403052"/>
                </a:solidFill>
                <a:latin typeface="Georgia"/>
                <a:cs typeface="Georgia"/>
              </a:rPr>
              <a:t>район</a:t>
            </a:r>
            <a:endParaRPr sz="1400">
              <a:latin typeface="Georgia"/>
              <a:cs typeface="Georgia"/>
            </a:endParaRPr>
          </a:p>
          <a:p>
            <a:pPr marR="170180" algn="ctr">
              <a:lnSpc>
                <a:spcPct val="100000"/>
              </a:lnSpc>
            </a:pP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(станица</a:t>
            </a:r>
            <a:r>
              <a:rPr sz="1400" b="1" spc="25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Роговская)</a:t>
            </a:r>
            <a:r>
              <a:rPr sz="1400" b="1" spc="-25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Краснодарского</a:t>
            </a:r>
            <a:r>
              <a:rPr sz="1400" b="1" dirty="0">
                <a:solidFill>
                  <a:srgbClr val="403052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403052"/>
                </a:solidFill>
                <a:latin typeface="Georgia"/>
                <a:cs typeface="Georgia"/>
              </a:rPr>
              <a:t>края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352725,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Краснодарский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край,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Тимашевский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район, </a:t>
            </a:r>
            <a:r>
              <a:rPr sz="1400" spc="-20" dirty="0">
                <a:latin typeface="Calibri"/>
                <a:cs typeface="Calibri"/>
              </a:rPr>
              <a:t>ст.</a:t>
            </a:r>
            <a:r>
              <a:rPr sz="1400" spc="-10" dirty="0">
                <a:latin typeface="Calibri"/>
                <a:cs typeface="Calibri"/>
              </a:rPr>
              <a:t> Роговская </a:t>
            </a:r>
            <a:r>
              <a:rPr sz="1400" spc="-15" dirty="0">
                <a:latin typeface="Calibri"/>
                <a:cs typeface="Calibri"/>
              </a:rPr>
              <a:t>ул.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Ленина,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95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Г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/cdtrogovskay.ru/8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(86130)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66-1-50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599</Words>
  <Application>Microsoft Office PowerPoint</Application>
  <PresentationFormat>Экран (16:9)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Муниципальное бюджетное учреждение дополнительного образования</vt:lpstr>
      <vt:lpstr>ПРОБЛЕМА, ИССЛЕДУЕМАЯ ОРГАНИЗАЦИЕЙ В РАМКАХ ИННОВАЦИОННОЙ ПЛОЩАДКИ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Значимость ожидаемого результата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ЦТ Радуга</cp:lastModifiedBy>
  <cp:revision>2</cp:revision>
  <cp:lastPrinted>2024-01-12T11:46:32Z</cp:lastPrinted>
  <dcterms:created xsi:type="dcterms:W3CDTF">2024-01-11T13:28:56Z</dcterms:created>
  <dcterms:modified xsi:type="dcterms:W3CDTF">2024-01-12T12:17:05Z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2024-01-11T00:00:00Z</vt:filetime>
  </property>
</Properties>
</file>